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80" r:id="rId2"/>
  </p:sldMasterIdLst>
  <p:notesMasterIdLst>
    <p:notesMasterId r:id="rId132"/>
  </p:notesMasterIdLst>
  <p:sldIdLst>
    <p:sldId id="1511" r:id="rId3"/>
    <p:sldId id="1461" r:id="rId4"/>
    <p:sldId id="1462" r:id="rId5"/>
    <p:sldId id="1463" r:id="rId6"/>
    <p:sldId id="1464" r:id="rId7"/>
    <p:sldId id="1342" r:id="rId8"/>
    <p:sldId id="1445" r:id="rId9"/>
    <p:sldId id="1446" r:id="rId10"/>
    <p:sldId id="1343" r:id="rId11"/>
    <p:sldId id="1512" r:id="rId12"/>
    <p:sldId id="1452" r:id="rId13"/>
    <p:sldId id="1447" r:id="rId14"/>
    <p:sldId id="1344" r:id="rId15"/>
    <p:sldId id="1345" r:id="rId16"/>
    <p:sldId id="1537" r:id="rId17"/>
    <p:sldId id="1486" r:id="rId18"/>
    <p:sldId id="1487" r:id="rId19"/>
    <p:sldId id="1350" r:id="rId20"/>
    <p:sldId id="1351" r:id="rId21"/>
    <p:sldId id="1352" r:id="rId22"/>
    <p:sldId id="1465" r:id="rId23"/>
    <p:sldId id="1353" r:id="rId24"/>
    <p:sldId id="1514" r:id="rId25"/>
    <p:sldId id="1356" r:id="rId26"/>
    <p:sldId id="1513" r:id="rId27"/>
    <p:sldId id="1448" r:id="rId28"/>
    <p:sldId id="1358" r:id="rId29"/>
    <p:sldId id="1357" r:id="rId30"/>
    <p:sldId id="1354" r:id="rId31"/>
    <p:sldId id="1359" r:id="rId32"/>
    <p:sldId id="1510" r:id="rId33"/>
    <p:sldId id="1515" r:id="rId34"/>
    <p:sldId id="1490" r:id="rId35"/>
    <p:sldId id="1518" r:id="rId36"/>
    <p:sldId id="1519" r:id="rId37"/>
    <p:sldId id="1453" r:id="rId38"/>
    <p:sldId id="1365" r:id="rId39"/>
    <p:sldId id="1466" r:id="rId40"/>
    <p:sldId id="1367" r:id="rId41"/>
    <p:sldId id="1538" r:id="rId42"/>
    <p:sldId id="1369" r:id="rId43"/>
    <p:sldId id="1449" r:id="rId44"/>
    <p:sldId id="1450" r:id="rId45"/>
    <p:sldId id="1499" r:id="rId46"/>
    <p:sldId id="1371" r:id="rId47"/>
    <p:sldId id="1373" r:id="rId48"/>
    <p:sldId id="1375" r:id="rId49"/>
    <p:sldId id="1377" r:id="rId50"/>
    <p:sldId id="1378" r:id="rId51"/>
    <p:sldId id="1379" r:id="rId52"/>
    <p:sldId id="1380" r:id="rId53"/>
    <p:sldId id="1467" r:id="rId54"/>
    <p:sldId id="1376" r:id="rId55"/>
    <p:sldId id="1539" r:id="rId56"/>
    <p:sldId id="1382" r:id="rId57"/>
    <p:sldId id="1383" r:id="rId58"/>
    <p:sldId id="1384" r:id="rId59"/>
    <p:sldId id="1386" r:id="rId60"/>
    <p:sldId id="1517" r:id="rId61"/>
    <p:sldId id="1387" r:id="rId62"/>
    <p:sldId id="1523" r:id="rId63"/>
    <p:sldId id="1524" r:id="rId64"/>
    <p:sldId id="1493" r:id="rId65"/>
    <p:sldId id="1525" r:id="rId66"/>
    <p:sldId id="1520" r:id="rId67"/>
    <p:sldId id="1496" r:id="rId68"/>
    <p:sldId id="1497" r:id="rId69"/>
    <p:sldId id="1498" r:id="rId70"/>
    <p:sldId id="1339" r:id="rId71"/>
    <p:sldId id="1468" r:id="rId72"/>
    <p:sldId id="1469" r:id="rId73"/>
    <p:sldId id="1470" r:id="rId74"/>
    <p:sldId id="1398" r:id="rId75"/>
    <p:sldId id="1404" r:id="rId76"/>
    <p:sldId id="1401" r:id="rId77"/>
    <p:sldId id="1402" r:id="rId78"/>
    <p:sldId id="1403" r:id="rId79"/>
    <p:sldId id="1405" r:id="rId80"/>
    <p:sldId id="1521" r:id="rId81"/>
    <p:sldId id="1406" r:id="rId82"/>
    <p:sldId id="1409" r:id="rId83"/>
    <p:sldId id="1407" r:id="rId84"/>
    <p:sldId id="1522" r:id="rId85"/>
    <p:sldId id="1471" r:id="rId86"/>
    <p:sldId id="1526" r:id="rId87"/>
    <p:sldId id="1527" r:id="rId88"/>
    <p:sldId id="1528" r:id="rId89"/>
    <p:sldId id="1529" r:id="rId90"/>
    <p:sldId id="1530" r:id="rId91"/>
    <p:sldId id="1531" r:id="rId92"/>
    <p:sldId id="1399" r:id="rId93"/>
    <p:sldId id="1532" r:id="rId94"/>
    <p:sldId id="1533" r:id="rId95"/>
    <p:sldId id="1412" r:id="rId96"/>
    <p:sldId id="1413" r:id="rId97"/>
    <p:sldId id="1414" r:id="rId98"/>
    <p:sldId id="1415" r:id="rId99"/>
    <p:sldId id="1416" r:id="rId100"/>
    <p:sldId id="1417" r:id="rId101"/>
    <p:sldId id="1411" r:id="rId102"/>
    <p:sldId id="1418" r:id="rId103"/>
    <p:sldId id="1458" r:id="rId104"/>
    <p:sldId id="1459" r:id="rId105"/>
    <p:sldId id="1534" r:id="rId106"/>
    <p:sldId id="1506" r:id="rId107"/>
    <p:sldId id="1535" r:id="rId108"/>
    <p:sldId id="1536" r:id="rId109"/>
    <p:sldId id="1504" r:id="rId110"/>
    <p:sldId id="1509" r:id="rId111"/>
    <p:sldId id="1505" r:id="rId112"/>
    <p:sldId id="1500" r:id="rId113"/>
    <p:sldId id="1501" r:id="rId114"/>
    <p:sldId id="1502" r:id="rId115"/>
    <p:sldId id="1474" r:id="rId116"/>
    <p:sldId id="1423" r:id="rId117"/>
    <p:sldId id="1424" r:id="rId118"/>
    <p:sldId id="1425" r:id="rId119"/>
    <p:sldId id="1426" r:id="rId120"/>
    <p:sldId id="1472" r:id="rId121"/>
    <p:sldId id="1473" r:id="rId122"/>
    <p:sldId id="1481" r:id="rId123"/>
    <p:sldId id="1475" r:id="rId124"/>
    <p:sldId id="1476" r:id="rId125"/>
    <p:sldId id="1482" r:id="rId126"/>
    <p:sldId id="1477" r:id="rId127"/>
    <p:sldId id="1483" r:id="rId128"/>
    <p:sldId id="1478" r:id="rId129"/>
    <p:sldId id="1503" r:id="rId130"/>
    <p:sldId id="1395" r:id="rId1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rgbClr val="FF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FF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FF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FF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FF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3200" kern="1200">
        <a:solidFill>
          <a:srgbClr val="FF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3200" kern="1200">
        <a:solidFill>
          <a:srgbClr val="FF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3200" kern="1200">
        <a:solidFill>
          <a:srgbClr val="FF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3200" kern="1200">
        <a:solidFill>
          <a:srgbClr val="FF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66"/>
    <a:srgbClr val="CC3300"/>
    <a:srgbClr val="800080"/>
    <a:srgbClr val="0000FF"/>
    <a:srgbClr val="008000"/>
    <a:srgbClr val="FF0000"/>
    <a:srgbClr val="000000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01" autoAdjust="0"/>
    <p:restoredTop sz="95479" autoAdjust="0"/>
  </p:normalViewPr>
  <p:slideViewPr>
    <p:cSldViewPr>
      <p:cViewPr varScale="1">
        <p:scale>
          <a:sx n="87" d="100"/>
          <a:sy n="87" d="100"/>
        </p:scale>
        <p:origin x="126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2A6C62F-5F8C-4707-AD6D-65F118474CC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69EAA4E0-A76D-4B97-9568-A8996F1125D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057D74E6-FCB1-4B25-AC29-1127F9F8726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882AD394-2924-4179-9CE8-74A0AAF2389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5366" name="Rectangle 6">
            <a:extLst>
              <a:ext uri="{FF2B5EF4-FFF2-40B4-BE49-F238E27FC236}">
                <a16:creationId xmlns:a16="http://schemas.microsoft.com/office/drawing/2014/main" id="{0C9E2316-A67F-4B05-BB79-D58195B4EDB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>
            <a:extLst>
              <a:ext uri="{FF2B5EF4-FFF2-40B4-BE49-F238E27FC236}">
                <a16:creationId xmlns:a16="http://schemas.microsoft.com/office/drawing/2014/main" id="{090873AC-2118-45FD-8697-E4584F9051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7BD229D-055F-45E8-ACDE-9D579EE1230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477C07B-0D06-4ECD-9293-F4A1AAC48A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3B50A-FE52-413C-BDD3-0CDF174DFA2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A019701-6D69-4591-939A-E732C76994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311696B-B8FC-41F2-AC30-E01CA4280E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2A71B90E-490B-4CA7-98A0-48CF9B0157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6841486"/>
      </p:ext>
    </p:extLst>
  </p:cSld>
  <p:clrMapOvr>
    <a:masterClrMapping/>
  </p:clrMapOvr>
  <p:transition/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55D506-9630-48B0-AEA9-B46E526C77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39036-C1BC-413C-8C65-D928BFCFADD9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65B644D-8C2E-43C9-9952-3FD862D5FB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13938E21-D302-4365-AF49-B6E1B85F70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9C84EB8A-DF4C-4A1E-8F9F-7C0B42B292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3191668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943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609600"/>
            <a:ext cx="5678487" cy="54943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8DF6168-EBD5-42D7-BDFC-ADEF373F4A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F114AD-C062-4E62-B653-F29C05984DBD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913A7AE-17B9-4202-923E-717AF78059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BF2714E-82C8-4E1D-A863-A2692D9E59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092C936D-CC4F-412A-997B-BBA0B91544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8620794"/>
      </p:ext>
    </p:extLst>
  </p:cSld>
  <p:clrMapOvr>
    <a:masterClrMapping/>
  </p:clrMapOvr>
  <p:transition/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609600"/>
            <a:ext cx="7773987" cy="5494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03BB025-909B-4A82-BBF8-F5DF5814A8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B0A97C-9330-4289-B448-5E79894CFCE4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3248CB0-0BA9-42D5-ADCA-DD248DB598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2EF738B-9AF9-484D-83B8-06D5B9E232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8CF4C377-9196-4C7C-B9BB-F7B089E243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7643137"/>
      </p:ext>
    </p:extLst>
  </p:cSld>
  <p:clrMapOvr>
    <a:masterClrMapping/>
  </p:clrMapOvr>
  <p:transition spd="med">
    <p:wipe dir="r"/>
  </p:transition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066800" y="692150"/>
            <a:ext cx="7696200" cy="1524000"/>
          </a:xfrm>
        </p:spPr>
        <p:txBody>
          <a:bodyPr tIns="0" bIns="0" anchor="b"/>
          <a:lstStyle>
            <a:lvl1pPr>
              <a:lnSpc>
                <a:spcPct val="85000"/>
              </a:lnSpc>
              <a:defRPr sz="58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en-US" noProof="0"/>
          </a:p>
        </p:txBody>
      </p:sp>
    </p:spTree>
    <p:extLst>
      <p:ext uri="{BB962C8B-B14F-4D97-AF65-F5344CB8AC3E}">
        <p14:creationId xmlns:p14="http://schemas.microsoft.com/office/powerpoint/2010/main" val="350530147"/>
      </p:ext>
    </p:extLst>
  </p:cSld>
  <p:clrMapOvr>
    <a:masterClrMapping/>
  </p:clrMapOvr>
  <p:transition spd="med">
    <p:wipe dir="r"/>
  </p:transition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696913"/>
            <a:ext cx="8064500" cy="9239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11188" y="1795463"/>
            <a:ext cx="3956050" cy="4586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19638" y="1795463"/>
            <a:ext cx="3956050" cy="22161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19638" y="4164013"/>
            <a:ext cx="3956050" cy="22177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C81D188-93DA-4BD9-99BE-60A6B950D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0825" y="6405563"/>
            <a:ext cx="1512888" cy="3365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62E09-822C-4441-84B9-04B2765BD9CD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FB0AF2-85AA-4EFE-8E17-B5FF056EE7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947025" y="6405563"/>
            <a:ext cx="1162050" cy="3365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5082E10D-391E-4A8E-85BA-033492030E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7476933"/>
      </p:ext>
    </p:extLst>
  </p:cSld>
  <p:clrMapOvr>
    <a:masterClrMapping/>
  </p:clrMapOvr>
  <p:transition spd="med">
    <p:wipe dir="r"/>
  </p:transition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CB649C-D257-4F97-8BB5-76D501DB95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E7FC0-6A96-4169-A522-0157B362D33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441C465-B918-4DEC-AD87-2DC34F0B04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53ED0CE-0EC8-4387-979D-D3DD639C26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B7B7723D-B563-4AC4-8F55-EE7586283D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834456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2E4BA1D-759A-47AE-92C0-BBC3FA98E1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EF8A2-D4DA-4869-AA6F-BFA5B56BD1DA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6A540F5-4296-4098-9C24-070B8F1949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A0029D7-327A-4260-B066-5212832128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1788A-6F34-478D-ABE1-6B068FCEE4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027455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6327015-FCF9-47DC-AA43-3BC1C33BDD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43C616-473E-4CF7-B826-1E90C9384CFE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2FC13A7-B4BB-4800-BC5A-CBD1C4D6D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F3BB54F-F6F2-4FE8-9DC0-4E723933EA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E10088-53EE-44CD-AAC6-C686C9D461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55124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D5FAD7-4FC1-40FE-9261-73FCFDF7B6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27E58A-0ACF-406F-A039-DA7A1D7AC870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D90985C-CE63-45C0-B18F-DB18E2CDEB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6B0EE8-95AE-43C6-8842-5F8D1954E0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1BFAD9-6097-4E13-9788-C62D9A074E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185552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C62E4F-45DB-4A0A-ADBC-E24C02FD18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26BBF-C032-4E0B-AE4F-E527BF02DA6A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504AB0-F173-4914-84E0-756F6D8A8B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B9B72A-B91C-481F-A702-A62576ED91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13EE95-7A1B-4A59-BB74-9BE0A043E0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625002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E3C5184-89EC-4FF0-8860-6C497D4722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5119D-69F6-472F-89AD-2803E2F5D33D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090F15A-C535-4419-B655-3B43D8DD84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8D6FACE-99AF-4277-ABC1-15DD7D4584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5E98AAF8-5473-49A2-96C0-AD2594E8F5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5979719"/>
      </p:ext>
    </p:extLst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3D3D65E-3B8D-407B-BFCD-54EB6D4DCA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9C921-9398-4BDC-B156-D2A42FBD059D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67DD14A-978A-4F3A-B3C8-933907B853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E28D477-7006-4CAA-A9A5-873FA04774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C32467-7C52-4FE3-A846-AE9B87B699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191152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28928FB-C1A3-486E-82B5-86AC560D95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FACC01-3439-4008-9D94-7464D9B3792A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E6C76F9-BE25-4280-A99E-4F0007F68D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CA1865D-1074-4F40-950F-74CCAB8192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4E83E5-3D53-4FE6-A915-C073B80504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841517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CDA7B1C-0B39-4A16-8440-9C61F20F29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C1715-A2F1-48E4-A474-2F2E0A456027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A2D68FB-DBE2-4BDE-806D-B7623ED0D3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7DA0269-24EA-4623-B04A-FF9ADF22FD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D5241-E22B-4994-8D70-F0B311E44D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165162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2892C1-E554-41DD-8EA7-0671EB49BB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A3FF95-D88F-4E5B-A903-546F02ED02BC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333AE0-2008-45EA-A48D-BD3C913AE6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E4ABD-EACF-4486-A81E-6C28EC4891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3FD528-DCBE-4A97-817C-18E5D75F5D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740057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43F812-65EE-4D28-99C8-AB033E4342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62100-8955-4337-9747-4FD2D59D651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382D02-6741-4040-9AC9-C1C8E86DB4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DCD070-9E78-4BF4-965C-95759F5470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2B54E-651E-4BF6-97FD-F059929D01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168310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ED0B7FB-BF31-44C3-BD7E-AD5E89D33B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950F6D-A38A-438E-A8C6-CB889AB45F24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B64FBF-125F-4090-B35E-4923192896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233E3E3-5A40-498F-9038-C13CE5C570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F537A-C47E-4132-ADF6-598794EEA9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270926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943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609600"/>
            <a:ext cx="5678487" cy="54943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6974E0D-3495-4B31-81D1-335869E81E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59E5F1-EF6F-4073-A7EE-CBC832DABC42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BC7E7E1-125E-40D9-B4A5-DBD775E985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4003103-67B8-47D7-A394-AD72BD16DC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B14889-96B6-4C1B-8CA0-2FDDE9B4BC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329599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7AA2A7E-BA28-44DF-BD26-5F6F0F3049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AB36A4-444F-44DB-B0BA-0D1769F1F7AA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A780E0A-11D6-470E-9908-1A34D61560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67E0009-0DC7-4A87-B4A4-50C1DDB146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C9565297-65FB-4ADF-9C84-174487BBB0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0991321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3BDB74-3725-4CAE-AE99-2BB7A78C30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13B837-9D67-41D4-8780-CDBE33366FE1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0AD10A7-C8DF-4A0B-9960-F4B0765150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1B6EC4B7-7962-480C-8A98-195C3721F2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933CE722-18CF-4830-8D44-F39268B02F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6293926"/>
      </p:ext>
    </p:extLst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E306A9D-A0EB-4F50-BEF7-FE78F1944E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141FD-0C7D-4D77-AC1D-9290327EDE97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DC86EB8-692C-4461-91EF-758CB7ABC9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D7A12C0-AC2F-413A-A189-203DE50DC6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597629FE-2FF1-49C4-84C0-8CF227000C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1128369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2062999-6794-46B4-9ECD-E901D5459D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E994A-7AC5-4F99-8146-22DBFF249923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CF124DF-DCF6-420A-ADDE-50A06A08A3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8135949-1058-4092-8024-12F19F8CBB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4BF21FAA-4BCC-4F1F-8294-D274184957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2298295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A580B00B-0D2A-4FFC-9B0C-C0DDB8DB03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CE870C-AFD8-4953-9DBB-86F88BD779A5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B0B4110-C3FE-4DFF-BA9D-E2BD250763A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AFC01831-A7EE-418A-9E00-8B5E54EA89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DDFBBBB5-4ADF-4F42-92BF-505FE147DE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4180705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BE6BC67-26A1-4D73-9315-CE0A0B0FAE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0DF260-B2CB-44E2-86B3-A0C63576C6CD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D2F9F5-E7AB-4059-AFA8-009FCB4248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0A99DC5-AF9B-45E4-86EA-B5BA5C2E3E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A7005F78-8D65-4EA0-AF97-11F84B6FD4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4407161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C66C83-82A4-4B46-9404-20044626EA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32001-B39F-4BFE-A6B8-B3BE27EFFAC6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AFF9278-E8F9-4678-920E-C3A4FC513A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C7CE3A1-6989-4B85-9F39-C14446552D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0A3DCC14-6292-4C87-ABCE-13EED3113F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912223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2142FB31-1475-476F-BA7F-BED30A874F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67ED8B32-FBF3-46CF-BA1F-8F450B482B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989138"/>
            <a:ext cx="7772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97755576-0789-42DB-9E6F-CBFE896FD17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400" b="1">
                <a:ea typeface="黑体" pitchFamily="49" charset="-122"/>
              </a:defRPr>
            </a:lvl1pPr>
          </a:lstStyle>
          <a:p>
            <a:pPr>
              <a:defRPr/>
            </a:pPr>
            <a:fld id="{5E6F3C5B-ECE0-463E-AC68-3F46B975D625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8279FE73-0621-48BA-B697-AE3B6EE54AB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b="1">
                <a:ea typeface="黑体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B8EF7B4A-0686-4C06-87DD-2C7696B7F14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3C14F049-F098-4263-96A3-D9A16A4DD5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1" name="Picture 10" descr="12副本1">
            <a:extLst>
              <a:ext uri="{FF2B5EF4-FFF2-40B4-BE49-F238E27FC236}">
                <a16:creationId xmlns:a16="http://schemas.microsoft.com/office/drawing/2014/main" id="{5B516877-55E5-4AF8-8613-4835AD5A6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658813"/>
            <a:ext cx="996950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09" r:id="rId1"/>
    <p:sldLayoutId id="2147484523" r:id="rId2"/>
    <p:sldLayoutId id="2147484524" r:id="rId3"/>
    <p:sldLayoutId id="2147484525" r:id="rId4"/>
    <p:sldLayoutId id="2147484526" r:id="rId5"/>
    <p:sldLayoutId id="2147484527" r:id="rId6"/>
    <p:sldLayoutId id="2147484528" r:id="rId7"/>
    <p:sldLayoutId id="2147484529" r:id="rId8"/>
    <p:sldLayoutId id="2147484530" r:id="rId9"/>
    <p:sldLayoutId id="2147484531" r:id="rId10"/>
    <p:sldLayoutId id="2147484510" r:id="rId11"/>
    <p:sldLayoutId id="2147484532" r:id="rId12"/>
    <p:sldLayoutId id="2147484533" r:id="rId13"/>
    <p:sldLayoutId id="2147484534" r:id="rId14"/>
    <p:sldLayoutId id="2147484511" r:id="rId15"/>
  </p:sldLayoutIdLst>
  <p:transition/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楷体_GB231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000" kern="1200">
          <a:solidFill>
            <a:schemeClr val="tx1"/>
          </a:solidFill>
          <a:latin typeface="+mj-lt"/>
          <a:ea typeface="+mj-ea"/>
          <a:cs typeface="楷体_GB231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kern="1200">
          <a:solidFill>
            <a:schemeClr val="tx1"/>
          </a:solidFill>
          <a:latin typeface="+mj-lt"/>
          <a:ea typeface="+mj-ea"/>
          <a:cs typeface="楷体_GB231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600" kern="1200">
          <a:solidFill>
            <a:schemeClr val="tx1"/>
          </a:solidFill>
          <a:latin typeface="+mj-lt"/>
          <a:ea typeface="+mj-ea"/>
          <a:cs typeface="楷体_GB231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1600" kern="1200">
          <a:solidFill>
            <a:schemeClr val="tx1"/>
          </a:solidFill>
          <a:latin typeface="+mj-lt"/>
          <a:ea typeface="+mj-ea"/>
          <a:cs typeface="楷体_GB231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9547AD63-7F50-43B7-8D2F-F88DA54CA4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724995" name="Rectangle 3">
            <a:extLst>
              <a:ext uri="{FF2B5EF4-FFF2-40B4-BE49-F238E27FC236}">
                <a16:creationId xmlns:a16="http://schemas.microsoft.com/office/drawing/2014/main" id="{97A91BFE-A7D8-4888-BE7F-FDC67E5E88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989138"/>
            <a:ext cx="7772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24996" name="Rectangle 4">
            <a:extLst>
              <a:ext uri="{FF2B5EF4-FFF2-40B4-BE49-F238E27FC236}">
                <a16:creationId xmlns:a16="http://schemas.microsoft.com/office/drawing/2014/main" id="{369875C9-F195-459E-9BFD-A15145C225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400" b="1">
                <a:ea typeface="黑体" pitchFamily="49" charset="-122"/>
              </a:defRPr>
            </a:lvl1pPr>
          </a:lstStyle>
          <a:p>
            <a:pPr>
              <a:defRPr/>
            </a:pPr>
            <a:fld id="{A5848587-051C-4878-937F-DCA4896D4D8A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724997" name="Rectangle 5">
            <a:extLst>
              <a:ext uri="{FF2B5EF4-FFF2-40B4-BE49-F238E27FC236}">
                <a16:creationId xmlns:a16="http://schemas.microsoft.com/office/drawing/2014/main" id="{478426AF-DAD9-4619-8C07-C90FF2594C8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b="1">
                <a:ea typeface="黑体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24998" name="Rectangle 6">
            <a:extLst>
              <a:ext uri="{FF2B5EF4-FFF2-40B4-BE49-F238E27FC236}">
                <a16:creationId xmlns:a16="http://schemas.microsoft.com/office/drawing/2014/main" id="{93A7E014-8430-4BBE-AC03-BB2B588C21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/>
            </a:lvl1pPr>
          </a:lstStyle>
          <a:p>
            <a:pPr>
              <a:defRPr/>
            </a:pPr>
            <a:fld id="{66164C7B-E95D-4CE6-AF19-F83ABF74E8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2055" name="Picture 7" descr="12副本1">
            <a:extLst>
              <a:ext uri="{FF2B5EF4-FFF2-40B4-BE49-F238E27FC236}">
                <a16:creationId xmlns:a16="http://schemas.microsoft.com/office/drawing/2014/main" id="{5DE92A7D-A7BE-4AD9-8E97-6FFDC6CD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658813"/>
            <a:ext cx="996950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12" r:id="rId1"/>
    <p:sldLayoutId id="2147484513" r:id="rId2"/>
    <p:sldLayoutId id="2147484514" r:id="rId3"/>
    <p:sldLayoutId id="2147484515" r:id="rId4"/>
    <p:sldLayoutId id="2147484516" r:id="rId5"/>
    <p:sldLayoutId id="2147484517" r:id="rId6"/>
    <p:sldLayoutId id="2147484518" r:id="rId7"/>
    <p:sldLayoutId id="2147484519" r:id="rId8"/>
    <p:sldLayoutId id="2147484520" r:id="rId9"/>
    <p:sldLayoutId id="2147484521" r:id="rId10"/>
    <p:sldLayoutId id="2147484522" r:id="rId11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4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日期占位符 1">
            <a:extLst>
              <a:ext uri="{FF2B5EF4-FFF2-40B4-BE49-F238E27FC236}">
                <a16:creationId xmlns:a16="http://schemas.microsoft.com/office/drawing/2014/main" id="{474A702C-AEBC-47CD-882D-19F7254F4F8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5A451F-6791-4405-8ACA-94CC7342809F}" type="datetime1">
              <a:rPr kumimoji="0" lang="zh-CN" altLang="en-US" sz="140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387" name="页脚占位符 2">
            <a:extLst>
              <a:ext uri="{FF2B5EF4-FFF2-40B4-BE49-F238E27FC236}">
                <a16:creationId xmlns:a16="http://schemas.microsoft.com/office/drawing/2014/main" id="{B56355D9-4240-4B72-B917-0B160862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1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计算机应用技术研究所</a:t>
            </a:r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id="{9E6B14EF-0992-4417-84AD-6B8A19E75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1677451-EE3C-45B0-900C-FE4AB0446648}" type="slidenum">
              <a:rPr kumimoji="0" lang="en-US" altLang="zh-CN" sz="140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kumimoji="0" lang="en-US" altLang="zh-CN" sz="14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389" name="页脚占位符 3">
            <a:extLst>
              <a:ext uri="{FF2B5EF4-FFF2-40B4-BE49-F238E27FC236}">
                <a16:creationId xmlns:a16="http://schemas.microsoft.com/office/drawing/2014/main" id="{8ECE3AE0-187A-4D36-B9B7-EFD8987494B9}"/>
              </a:ext>
            </a:extLst>
          </p:cNvPr>
          <p:cNvSpPr txBox="1">
            <a:spLocks noGrp="1"/>
          </p:cNvSpPr>
          <p:nvPr/>
        </p:nvSpPr>
        <p:spPr bwMode="black">
          <a:xfrm>
            <a:off x="609600" y="6470650"/>
            <a:ext cx="53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D199DDF3-4355-42D1-9987-4075ACF5340A}" type="slidenum">
              <a:rPr kumimoji="0" lang="en-US" altLang="zh-CN" sz="1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algn="r">
                <a:spcBef>
                  <a:spcPct val="0"/>
                </a:spcBef>
                <a:buFontTx/>
                <a:buNone/>
              </a:pPr>
              <a:t>1</a:t>
            </a:fld>
            <a:endParaRPr kumimoji="0" lang="en-US" altLang="zh-CN" sz="1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3939" name="Rectangle 3">
            <a:extLst>
              <a:ext uri="{FF2B5EF4-FFF2-40B4-BE49-F238E27FC236}">
                <a16:creationId xmlns:a16="http://schemas.microsoft.com/office/drawing/2014/main" id="{AD954C24-226D-4B59-80CA-E4039CAA951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06438" y="1412875"/>
            <a:ext cx="7826375" cy="2514600"/>
          </a:xfrm>
        </p:spPr>
        <p:txBody>
          <a:bodyPr/>
          <a:lstStyle/>
          <a:p>
            <a:pPr marL="400050" indent="-400050" algn="ctr" eaLnBrk="1" hangingPunct="1">
              <a:buFontTx/>
              <a:buNone/>
              <a:defRPr/>
            </a:pPr>
            <a:r>
              <a:rPr lang="zh-CN" altLang="en-US" sz="8000" b="1" dirty="0">
                <a:solidFill>
                  <a:schemeClr val="accent2"/>
                </a:solidFill>
                <a:effectLst/>
                <a:ea typeface="隶书" panose="02010509060101010101" pitchFamily="49" charset="-122"/>
              </a:rPr>
              <a:t>离散数学</a:t>
            </a:r>
            <a:endParaRPr lang="zh-CN" altLang="en-US" sz="6600" b="1" dirty="0">
              <a:solidFill>
                <a:schemeClr val="accent2"/>
              </a:solidFill>
              <a:effectLst/>
              <a:ea typeface="隶书" panose="02010509060101010101" pitchFamily="49" charset="-122"/>
            </a:endParaRPr>
          </a:p>
          <a:p>
            <a:pPr marL="400050" indent="-400050" algn="ctr" eaLnBrk="1" hangingPunct="1">
              <a:buFontTx/>
              <a:buNone/>
              <a:defRPr/>
            </a:pPr>
            <a:r>
              <a:rPr lang="en-US" altLang="zh-CN" sz="6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华文行楷" panose="02010800040101010101" pitchFamily="2" charset="-122"/>
              </a:rPr>
              <a:t>Discrete Mathematics</a:t>
            </a:r>
            <a:r>
              <a:rPr lang="en-US" altLang="zh-CN" sz="3600" b="1" dirty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6391" name="Text Box 4">
            <a:extLst>
              <a:ext uri="{FF2B5EF4-FFF2-40B4-BE49-F238E27FC236}">
                <a16:creationId xmlns:a16="http://schemas.microsoft.com/office/drawing/2014/main" id="{A6D196C3-FE5F-44C2-A0EC-C4F21BF50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846" y="4293096"/>
            <a:ext cx="6858000" cy="1329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00050" indent="-40005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20000"/>
              </a:spcAft>
              <a:buClr>
                <a:srgbClr val="228A88"/>
              </a:buClr>
              <a:buFont typeface="Wingdings 2" panose="05020102010507070707" pitchFamily="18" charset="2"/>
              <a:buNone/>
            </a:pPr>
            <a:r>
              <a:rPr kumimoji="0"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杨娟 博士</a:t>
            </a:r>
            <a:endParaRPr kumimoji="0" lang="en-US" altLang="zh-CN" sz="3200" b="1" dirty="0" smtClean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 eaLnBrk="1" hangingPunct="1">
              <a:spcBef>
                <a:spcPct val="50000"/>
              </a:spcBef>
              <a:spcAft>
                <a:spcPct val="20000"/>
              </a:spcAft>
              <a:buClr>
                <a:srgbClr val="228A88"/>
              </a:buClr>
              <a:buFont typeface="Wingdings 2" panose="05020102010507070707" pitchFamily="18" charset="2"/>
              <a:buNone/>
            </a:pPr>
            <a:r>
              <a:rPr kumimoji="0"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合肥工业大学</a:t>
            </a:r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计算机与信息学院</a:t>
            </a:r>
          </a:p>
        </p:txBody>
      </p:sp>
      <p:pic>
        <p:nvPicPr>
          <p:cNvPr id="1639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DDAB4CA3-30F9-4648-BFE6-DFFFABEF8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日期占位符 3">
            <a:extLst>
              <a:ext uri="{FF2B5EF4-FFF2-40B4-BE49-F238E27FC236}">
                <a16:creationId xmlns:a16="http://schemas.microsoft.com/office/drawing/2014/main" id="{AE3799AC-985E-4EC6-8CB5-C0CD09C1A23D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39CC7CF-9D06-47F8-B401-FD520F0A3B2D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03" name="Rectangle 186">
            <a:extLst>
              <a:ext uri="{FF2B5EF4-FFF2-40B4-BE49-F238E27FC236}">
                <a16:creationId xmlns:a16="http://schemas.microsoft.com/office/drawing/2014/main" id="{913D4A51-3940-4555-9C64-BF342D76C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04" name="Text Box 2">
            <a:extLst>
              <a:ext uri="{FF2B5EF4-FFF2-40B4-BE49-F238E27FC236}">
                <a16:creationId xmlns:a16="http://schemas.microsoft.com/office/drawing/2014/main" id="{982BDE3C-B658-4ADC-8F4C-1D2A5B809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85813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关系的反自反性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560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5AD2DA38-A41D-44C8-B9A7-453DA628E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42008B7-C4AD-4414-B509-51C9A79D1F01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02817" y="2060287"/>
            <a:ext cx="7933244" cy="3970318"/>
          </a:xfrm>
          <a:prstGeom prst="rect">
            <a:avLst/>
          </a:prstGeom>
          <a:blipFill>
            <a:blip r:embed="rId4"/>
            <a:stretch>
              <a:fillRect l="-1152" r="-1152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日期占位符 3">
            <a:extLst>
              <a:ext uri="{FF2B5EF4-FFF2-40B4-BE49-F238E27FC236}">
                <a16:creationId xmlns:a16="http://schemas.microsoft.com/office/drawing/2014/main" id="{2F34B8E1-FCE5-48BD-AE4E-DECA1F34ECCF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6B62606-468D-4F81-AECF-9C279012D6B4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7763" name="Text Box 2">
            <a:extLst>
              <a:ext uri="{FF2B5EF4-FFF2-40B4-BE49-F238E27FC236}">
                <a16:creationId xmlns:a16="http://schemas.microsoft.com/office/drawing/2014/main" id="{D5C47228-89C0-49C0-9CA2-23B11B2A3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58838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总 结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776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2B52C92-773A-48B5-BA90-CBE9A9444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5" name="Picture 6" descr="QQ截图20151101093244">
            <a:extLst>
              <a:ext uri="{FF2B5EF4-FFF2-40B4-BE49-F238E27FC236}">
                <a16:creationId xmlns:a16="http://schemas.microsoft.com/office/drawing/2014/main" id="{AA2CDBF5-3741-4CC2-92A0-004C9E96D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251075"/>
            <a:ext cx="7921625" cy="345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日期占位符 3">
            <a:extLst>
              <a:ext uri="{FF2B5EF4-FFF2-40B4-BE49-F238E27FC236}">
                <a16:creationId xmlns:a16="http://schemas.microsoft.com/office/drawing/2014/main" id="{0202605F-BA4B-4B6C-8F77-7AB3DE3EAB09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39629BB-082E-4A60-B5A8-6DE896D4AE4D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8787" name="Text Box 2">
            <a:extLst>
              <a:ext uri="{FF2B5EF4-FFF2-40B4-BE49-F238E27FC236}">
                <a16:creationId xmlns:a16="http://schemas.microsoft.com/office/drawing/2014/main" id="{794F1714-2182-49AB-8482-59FE48BC7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58838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闭包的构造方法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878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A6507AA-8746-473D-A5C8-44EB59624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9" name="Picture 7" descr="QQ截图20151120125352">
            <a:extLst>
              <a:ext uri="{FF2B5EF4-FFF2-40B4-BE49-F238E27FC236}">
                <a16:creationId xmlns:a16="http://schemas.microsoft.com/office/drawing/2014/main" id="{59ACBB8E-870F-45AB-935E-4A690CF0E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205038"/>
            <a:ext cx="8027987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日期占位符 3">
            <a:extLst>
              <a:ext uri="{FF2B5EF4-FFF2-40B4-BE49-F238E27FC236}">
                <a16:creationId xmlns:a16="http://schemas.microsoft.com/office/drawing/2014/main" id="{735A1A62-3875-4B54-A2C9-FA35E7696EA3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6505FB0-5900-441B-9DA5-CE9B790B4E63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9811" name="Text Box 2">
            <a:extLst>
              <a:ext uri="{FF2B5EF4-FFF2-40B4-BE49-F238E27FC236}">
                <a16:creationId xmlns:a16="http://schemas.microsoft.com/office/drawing/2014/main" id="{F2B4780E-6CA3-46CF-A14C-4A22402D5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58838"/>
            <a:ext cx="6842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传递闭包关系矩阵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981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FC988CC-A2FE-4CBE-9C76-2FFE27898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3" name="Picture 5" descr="QQ截图20151123185720">
            <a:extLst>
              <a:ext uri="{FF2B5EF4-FFF2-40B4-BE49-F238E27FC236}">
                <a16:creationId xmlns:a16="http://schemas.microsoft.com/office/drawing/2014/main" id="{F57276D0-228C-4EB3-A128-EA078F18E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916113"/>
            <a:ext cx="7273925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4" name="Text Box 6">
            <a:extLst>
              <a:ext uri="{FF2B5EF4-FFF2-40B4-BE49-F238E27FC236}">
                <a16:creationId xmlns:a16="http://schemas.microsoft.com/office/drawing/2014/main" id="{22A2AE3C-EBDA-47C4-9743-7D253E987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89588"/>
            <a:ext cx="8785225" cy="617537"/>
          </a:xfrm>
          <a:prstGeom prst="rect">
            <a:avLst/>
          </a:prstGeom>
          <a:solidFill>
            <a:srgbClr val="800080">
              <a:alpha val="89803"/>
            </a:srgbClr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3200">
                <a:solidFill>
                  <a:srgbClr val="FFFF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思考：如何计算自反闭包、对称闭包关系矩阵</a:t>
            </a:r>
          </a:p>
        </p:txBody>
      </p:sp>
    </p:spTree>
  </p:cSld>
  <p:clrMapOvr>
    <a:masterClrMapping/>
  </p:clrMapOvr>
  <p:transition spd="med">
    <p:wipe dir="r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日期占位符 3">
            <a:extLst>
              <a:ext uri="{FF2B5EF4-FFF2-40B4-BE49-F238E27FC236}">
                <a16:creationId xmlns:a16="http://schemas.microsoft.com/office/drawing/2014/main" id="{EBE8203D-54D3-4467-9DF5-E4852DD0486C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80D8437-681E-4AB8-99B3-027ADFF409AD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0835" name="Text Box 2">
            <a:extLst>
              <a:ext uri="{FF2B5EF4-FFF2-40B4-BE49-F238E27FC236}">
                <a16:creationId xmlns:a16="http://schemas.microsoft.com/office/drawing/2014/main" id="{11EF336C-64F9-4B4F-B956-A6AF401A9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47688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083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8A474A2-4132-434A-98FF-F48B841BA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547688"/>
            <a:ext cx="82391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B1A27E9-B094-4C55-BE87-AC9FC3FE76AC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9512" y="1608498"/>
            <a:ext cx="8748464" cy="4708981"/>
          </a:xfrm>
          <a:prstGeom prst="rect">
            <a:avLst/>
          </a:prstGeom>
          <a:blipFill>
            <a:blip r:embed="rId4"/>
            <a:stretch>
              <a:fillRect l="-1045" t="-518" r="-1045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日期占位符 3">
            <a:extLst>
              <a:ext uri="{FF2B5EF4-FFF2-40B4-BE49-F238E27FC236}">
                <a16:creationId xmlns:a16="http://schemas.microsoft.com/office/drawing/2014/main" id="{5E2ADCF7-C51D-4844-8FF8-694B1428C038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0563143-0F7B-47F2-93B6-E2E6220CF879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1859" name="Text Box 2">
            <a:extLst>
              <a:ext uri="{FF2B5EF4-FFF2-40B4-BE49-F238E27FC236}">
                <a16:creationId xmlns:a16="http://schemas.microsoft.com/office/drawing/2014/main" id="{6108CD44-706F-4F6A-8247-7AC7ECF6E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47688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186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0B888C0-4372-4DE4-8294-080D4E050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547688"/>
            <a:ext cx="82391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1FBA3AE-1F8D-42A4-B260-BB999EBE3343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11262" y="1988840"/>
            <a:ext cx="7776864" cy="3972049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日期占位符 3">
            <a:extLst>
              <a:ext uri="{FF2B5EF4-FFF2-40B4-BE49-F238E27FC236}">
                <a16:creationId xmlns:a16="http://schemas.microsoft.com/office/drawing/2014/main" id="{5F5706B8-0687-4600-AAC0-B7B53CD345D9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EA49B06-65BE-4901-9271-9FC133709BDD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2883" name="Text Box 2">
            <a:extLst>
              <a:ext uri="{FF2B5EF4-FFF2-40B4-BE49-F238E27FC236}">
                <a16:creationId xmlns:a16="http://schemas.microsoft.com/office/drawing/2014/main" id="{175EA8F9-39FD-4BC3-856B-AB3F9F4DC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沃舍尔算法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288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F495314-963A-4C0C-9170-A434C7B4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5" name="文本框 2">
            <a:extLst>
              <a:ext uri="{FF2B5EF4-FFF2-40B4-BE49-F238E27FC236}">
                <a16:creationId xmlns:a16="http://schemas.microsoft.com/office/drawing/2014/main" id="{852D796D-D24A-4166-B763-958AA8143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3" y="2051050"/>
            <a:ext cx="7777162" cy="38703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    当集合的阶数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较大时，求二元关系传递闭包的计算量相当庞大。</a:t>
            </a:r>
            <a:endParaRPr kumimoji="0" lang="en-US" altLang="zh-CN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kumimoji="0" lang="zh-CN" altLang="en-US" sz="28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沃舍尔算法</a:t>
            </a: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是计算闭包的一种高效算法，可以避免由矩阵乘法带来的大量乘法运算。</a:t>
            </a:r>
            <a:endParaRPr kumimoji="0" lang="en-US" altLang="zh-CN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   沃舍尔算法的用途十分广泛，例如可用沃舍尔算法判断图的连通性。</a:t>
            </a:r>
          </a:p>
        </p:txBody>
      </p:sp>
    </p:spTree>
  </p:cSld>
  <p:clrMapOvr>
    <a:masterClrMapping/>
  </p:clrMapOvr>
  <p:transition spd="med">
    <p:wipe dir="r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日期占位符 3">
            <a:extLst>
              <a:ext uri="{FF2B5EF4-FFF2-40B4-BE49-F238E27FC236}">
                <a16:creationId xmlns:a16="http://schemas.microsoft.com/office/drawing/2014/main" id="{815624CA-5F1C-4948-BCE4-8201BD5A7660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1955520-8D61-4BBD-AE7F-56830C87ADBE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3907" name="Text Box 2">
            <a:extLst>
              <a:ext uri="{FF2B5EF4-FFF2-40B4-BE49-F238E27FC236}">
                <a16:creationId xmlns:a16="http://schemas.microsoft.com/office/drawing/2014/main" id="{E0B6F68D-9FA9-4A7F-8180-B41BE5D32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沃舍尔算法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390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81515C4-0C0B-402D-ACE0-380643E02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0AAC1E8-085F-4D20-BAB8-F00DDD90D913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22475" y="1741517"/>
            <a:ext cx="7992888" cy="4524315"/>
          </a:xfrm>
          <a:prstGeom prst="rect">
            <a:avLst/>
          </a:prstGeom>
          <a:blipFill>
            <a:blip r:embed="rId4"/>
            <a:stretch>
              <a:fillRect l="-1144" r="-122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日期占位符 3">
            <a:extLst>
              <a:ext uri="{FF2B5EF4-FFF2-40B4-BE49-F238E27FC236}">
                <a16:creationId xmlns:a16="http://schemas.microsoft.com/office/drawing/2014/main" id="{FBE732BB-12F3-41FD-B539-49EE3A86798F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3843FC1-DD54-46B5-BD8D-B25A99B4B784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4931" name="Text Box 2">
            <a:extLst>
              <a:ext uri="{FF2B5EF4-FFF2-40B4-BE49-F238E27FC236}">
                <a16:creationId xmlns:a16="http://schemas.microsoft.com/office/drawing/2014/main" id="{984D64A7-A22C-4170-8C67-DFBE836F7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沃舍尔算法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493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E331DBD-A0F0-46B1-B9F1-E0C9DBDE2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3FDFE37-EC69-48F4-AC46-85A7F2A40117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7788" y="1831427"/>
            <a:ext cx="8388424" cy="4431598"/>
          </a:xfrm>
          <a:prstGeom prst="rect">
            <a:avLst/>
          </a:prstGeom>
          <a:blipFill>
            <a:blip r:embed="rId4"/>
            <a:stretch>
              <a:fillRect l="-1163" t="-138" r="-1090" b="-1651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日期占位符 3">
            <a:extLst>
              <a:ext uri="{FF2B5EF4-FFF2-40B4-BE49-F238E27FC236}">
                <a16:creationId xmlns:a16="http://schemas.microsoft.com/office/drawing/2014/main" id="{5F444C8E-917F-4C36-B775-755CFF31AE81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8E6EB0D-CAB4-4A01-A51B-C15FE61A5CC0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5955" name="Text Box 2">
            <a:extLst>
              <a:ext uri="{FF2B5EF4-FFF2-40B4-BE49-F238E27FC236}">
                <a16:creationId xmlns:a16="http://schemas.microsoft.com/office/drawing/2014/main" id="{205103D3-D968-4493-A546-153CEFBE3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沃舍尔算法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595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EAA34C1E-3382-4FAA-BEC1-453E07B4F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93D0A14-71EA-48E6-9E2D-85BAB587922D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7544" y="2132856"/>
            <a:ext cx="7995710" cy="3936270"/>
          </a:xfrm>
          <a:prstGeom prst="rect">
            <a:avLst/>
          </a:prstGeom>
          <a:blipFill>
            <a:blip r:embed="rId4"/>
            <a:stretch>
              <a:fillRect l="-1220" r="-1220" b="-247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日期占位符 3">
            <a:extLst>
              <a:ext uri="{FF2B5EF4-FFF2-40B4-BE49-F238E27FC236}">
                <a16:creationId xmlns:a16="http://schemas.microsoft.com/office/drawing/2014/main" id="{C330931C-A789-493E-9FA4-DDF83FE4EE1A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0686EB1-BC55-4C56-A1ED-C689ECC94B50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6979" name="Text Box 2">
            <a:extLst>
              <a:ext uri="{FF2B5EF4-FFF2-40B4-BE49-F238E27FC236}">
                <a16:creationId xmlns:a16="http://schemas.microsoft.com/office/drawing/2014/main" id="{82CC4A10-8817-4CEA-B697-5209F0C5B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沃舍尔算法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698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21A8E4B-1336-4242-94CF-619B7B488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33AF6E7-E29E-4836-B8E5-E19712A497CA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7544" y="1700808"/>
            <a:ext cx="8208913" cy="4526304"/>
          </a:xfrm>
          <a:prstGeom prst="rect">
            <a:avLst/>
          </a:prstGeom>
          <a:blipFill>
            <a:blip r:embed="rId4"/>
            <a:stretch>
              <a:fillRect l="-1189" r="-1114" b="-1884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日期占位符 3">
            <a:extLst>
              <a:ext uri="{FF2B5EF4-FFF2-40B4-BE49-F238E27FC236}">
                <a16:creationId xmlns:a16="http://schemas.microsoft.com/office/drawing/2014/main" id="{2722037A-A6EF-470D-BD93-27D3F4C418C2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55FF388-F041-464E-BE88-6B68F2CA2143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627" name="Rectangle 186">
            <a:extLst>
              <a:ext uri="{FF2B5EF4-FFF2-40B4-BE49-F238E27FC236}">
                <a16:creationId xmlns:a16="http://schemas.microsoft.com/office/drawing/2014/main" id="{136793FB-0B06-440A-8634-EDF879010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8" name="Text Box 2">
            <a:extLst>
              <a:ext uri="{FF2B5EF4-FFF2-40B4-BE49-F238E27FC236}">
                <a16:creationId xmlns:a16="http://schemas.microsoft.com/office/drawing/2014/main" id="{5C5C926F-EE55-468A-920B-4C439AC68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662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111B860-B2D8-480C-B317-E983C90D1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7" descr="QQ截图20151120184914">
            <a:extLst>
              <a:ext uri="{FF2B5EF4-FFF2-40B4-BE49-F238E27FC236}">
                <a16:creationId xmlns:a16="http://schemas.microsoft.com/office/drawing/2014/main" id="{EDDBF4DE-1C41-495A-AEBC-5A6FCE3C8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89138"/>
            <a:ext cx="8424862" cy="418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日期占位符 3">
            <a:extLst>
              <a:ext uri="{FF2B5EF4-FFF2-40B4-BE49-F238E27FC236}">
                <a16:creationId xmlns:a16="http://schemas.microsoft.com/office/drawing/2014/main" id="{9345C213-F458-48CD-A966-AF9D471ECF4D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D831DBD-DFB6-463C-9D9A-612805023C2B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8003" name="Text Box 2">
            <a:extLst>
              <a:ext uri="{FF2B5EF4-FFF2-40B4-BE49-F238E27FC236}">
                <a16:creationId xmlns:a16="http://schemas.microsoft.com/office/drawing/2014/main" id="{9821B183-C885-4599-806C-732E19230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沃舍尔算法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800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7910F57-10C7-4899-961A-1018FF03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10DEA65-049F-4291-937A-957800BBF5FD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7544" y="1988840"/>
            <a:ext cx="8208912" cy="4086760"/>
          </a:xfrm>
          <a:prstGeom prst="rect">
            <a:avLst/>
          </a:prstGeom>
          <a:blipFill>
            <a:blip r:embed="rId4"/>
            <a:stretch>
              <a:fillRect l="-1189" r="-1114" b="-1639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日期占位符 3">
            <a:extLst>
              <a:ext uri="{FF2B5EF4-FFF2-40B4-BE49-F238E27FC236}">
                <a16:creationId xmlns:a16="http://schemas.microsoft.com/office/drawing/2014/main" id="{7CC5DC9A-FB22-49E5-BC4C-4EA09FBDDFB6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E667F2E-7397-4616-9CBD-319084C24F92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9027" name="Text Box 2">
            <a:extLst>
              <a:ext uri="{FF2B5EF4-FFF2-40B4-BE49-F238E27FC236}">
                <a16:creationId xmlns:a16="http://schemas.microsoft.com/office/drawing/2014/main" id="{1318171B-5215-4107-B2ED-64DA83334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902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7006F36-1EDD-49E3-A7C7-A41D3BA6A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A35B21A-D792-4D99-BD67-FE3DCB91725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7544" y="2420888"/>
            <a:ext cx="8496944" cy="3323987"/>
          </a:xfrm>
          <a:prstGeom prst="rect">
            <a:avLst/>
          </a:prstGeom>
          <a:blipFill>
            <a:blip r:embed="rId4"/>
            <a:stretch>
              <a:fillRect l="-1506" r="-933" b="-1284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日期占位符 3">
            <a:extLst>
              <a:ext uri="{FF2B5EF4-FFF2-40B4-BE49-F238E27FC236}">
                <a16:creationId xmlns:a16="http://schemas.microsoft.com/office/drawing/2014/main" id="{D90D9FE5-CC7A-4B3A-A6EB-B93B911D2272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21B9565-A2FF-4AEE-AF46-D6282AB52F09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0051" name="Text Box 2">
            <a:extLst>
              <a:ext uri="{FF2B5EF4-FFF2-40B4-BE49-F238E27FC236}">
                <a16:creationId xmlns:a16="http://schemas.microsoft.com/office/drawing/2014/main" id="{BDE8A9D9-250B-4982-9DDB-26A0E7A31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005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45F333B-963D-4135-9E40-6821F5AC0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61A9CAA-9AFC-4E57-8835-47F08140866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9247" y="2060848"/>
            <a:ext cx="8496943" cy="3969613"/>
          </a:xfrm>
          <a:prstGeom prst="rect">
            <a:avLst/>
          </a:prstGeom>
          <a:blipFill>
            <a:blip r:embed="rId4"/>
            <a:stretch>
              <a:fillRect l="-1148" r="-64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日期占位符 3">
            <a:extLst>
              <a:ext uri="{FF2B5EF4-FFF2-40B4-BE49-F238E27FC236}">
                <a16:creationId xmlns:a16="http://schemas.microsoft.com/office/drawing/2014/main" id="{9556F626-CC76-4122-A52A-5695BA97ADB7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92A3D02-B7D0-4E04-AAD1-9ABF653D4C1B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1075" name="Text Box 2">
            <a:extLst>
              <a:ext uri="{FF2B5EF4-FFF2-40B4-BE49-F238E27FC236}">
                <a16:creationId xmlns:a16="http://schemas.microsoft.com/office/drawing/2014/main" id="{8301FA83-0EEB-47AB-9A8F-8D8F06583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107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AB73B8E-19B4-459F-B156-35D3C34F5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852117-50E1-4AFB-A6C6-08DC4383D53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51294" y="1812947"/>
            <a:ext cx="7609728" cy="4381456"/>
          </a:xfrm>
          <a:prstGeom prst="rect">
            <a:avLst/>
          </a:prstGeom>
          <a:blipFill>
            <a:blip r:embed="rId4"/>
            <a:stretch>
              <a:fillRect l="-1603" r="-16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2">
            <a:extLst>
              <a:ext uri="{FF2B5EF4-FFF2-40B4-BE49-F238E27FC236}">
                <a16:creationId xmlns:a16="http://schemas.microsoft.com/office/drawing/2014/main" id="{254B13DA-7660-4372-84FF-96CE11EB5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765175"/>
            <a:ext cx="627221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关系的闭包运算</a:t>
            </a: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310BBF4E-5DB0-43D5-B93B-F423090CADE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68538" y="2492375"/>
            <a:ext cx="4679950" cy="3527425"/>
          </a:xfrm>
        </p:spPr>
        <p:txBody>
          <a:bodyPr lIns="92075" tIns="46038" rIns="92075" bIns="46038"/>
          <a:lstStyle/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关系闭包的概念</a:t>
            </a:r>
          </a:p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传递闭包的构造</a:t>
            </a:r>
          </a:p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关系闭包的性质</a:t>
            </a:r>
          </a:p>
        </p:txBody>
      </p:sp>
      <p:pic>
        <p:nvPicPr>
          <p:cNvPr id="13210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23860A2-29AE-4763-AC21-8368A53A6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日期占位符 3">
            <a:extLst>
              <a:ext uri="{FF2B5EF4-FFF2-40B4-BE49-F238E27FC236}">
                <a16:creationId xmlns:a16="http://schemas.microsoft.com/office/drawing/2014/main" id="{AB66595F-2BF0-4970-A061-6E9EF6E92891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A006A24-CEC6-43BC-936A-4A1F45038C4C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3123" name="Text Box 2">
            <a:extLst>
              <a:ext uri="{FF2B5EF4-FFF2-40B4-BE49-F238E27FC236}">
                <a16:creationId xmlns:a16="http://schemas.microsoft.com/office/drawing/2014/main" id="{CA6DDC4E-54A1-44E6-93FE-AAF7633BC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858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闭包的性质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312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906270B-EC79-427A-9AA3-3456DC5EA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5" name="Picture 6" descr="QQ截图20151101112304">
            <a:extLst>
              <a:ext uri="{FF2B5EF4-FFF2-40B4-BE49-F238E27FC236}">
                <a16:creationId xmlns:a16="http://schemas.microsoft.com/office/drawing/2014/main" id="{F3F015DB-204A-410E-943E-A33B2B42F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565400"/>
            <a:ext cx="7993062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日期占位符 3">
            <a:extLst>
              <a:ext uri="{FF2B5EF4-FFF2-40B4-BE49-F238E27FC236}">
                <a16:creationId xmlns:a16="http://schemas.microsoft.com/office/drawing/2014/main" id="{7C215DA0-3BDF-4BAD-82F2-14CFE8A36015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6777B50-C631-430A-A48E-05E59888AF29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4147" name="Text Box 2">
            <a:extLst>
              <a:ext uri="{FF2B5EF4-FFF2-40B4-BE49-F238E27FC236}">
                <a16:creationId xmlns:a16="http://schemas.microsoft.com/office/drawing/2014/main" id="{06D9EFC3-3C8E-4B84-87B9-E477AEDE0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858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闭包的性质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414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DDFA35E-7C6A-4E72-A843-34D122122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9" name="Picture 7" descr="QQ截图20151101113149">
            <a:extLst>
              <a:ext uri="{FF2B5EF4-FFF2-40B4-BE49-F238E27FC236}">
                <a16:creationId xmlns:a16="http://schemas.microsoft.com/office/drawing/2014/main" id="{9118BA67-8B00-4DC7-BE7A-FA7E84D2F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2565400"/>
            <a:ext cx="7953375" cy="286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日期占位符 3">
            <a:extLst>
              <a:ext uri="{FF2B5EF4-FFF2-40B4-BE49-F238E27FC236}">
                <a16:creationId xmlns:a16="http://schemas.microsoft.com/office/drawing/2014/main" id="{E904BE30-38B6-4338-B35A-64D4122BF466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FEBACA6-A9C4-4A9C-BF1F-F09F5F10D97A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5171" name="Text Box 2">
            <a:extLst>
              <a:ext uri="{FF2B5EF4-FFF2-40B4-BE49-F238E27FC236}">
                <a16:creationId xmlns:a16="http://schemas.microsoft.com/office/drawing/2014/main" id="{248E95A6-F3A5-4F95-A527-B6B30B8B8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多重闭包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517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47FFBB4-B3BD-42BC-8281-384823A16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3" name="Picture 6" descr="QQ截图20151101114037">
            <a:extLst>
              <a:ext uri="{FF2B5EF4-FFF2-40B4-BE49-F238E27FC236}">
                <a16:creationId xmlns:a16="http://schemas.microsoft.com/office/drawing/2014/main" id="{AEF9AC07-CBCB-4C55-AFAF-502F73EB2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865313"/>
            <a:ext cx="7920038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日期占位符 3">
            <a:extLst>
              <a:ext uri="{FF2B5EF4-FFF2-40B4-BE49-F238E27FC236}">
                <a16:creationId xmlns:a16="http://schemas.microsoft.com/office/drawing/2014/main" id="{299E13DB-DE42-4CDE-BD84-3D9A79B1F65B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95ADC62-4AEF-4F4F-83EA-01FD71519403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6195" name="Text Box 2">
            <a:extLst>
              <a:ext uri="{FF2B5EF4-FFF2-40B4-BE49-F238E27FC236}">
                <a16:creationId xmlns:a16="http://schemas.microsoft.com/office/drawing/2014/main" id="{E9B5310D-DE34-46D2-ABFA-B46C266B3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多重闭包的性质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619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6AF5EB1-A038-4688-9F41-DF3E5DA17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6" descr="QQ截图20151101114247">
            <a:extLst>
              <a:ext uri="{FF2B5EF4-FFF2-40B4-BE49-F238E27FC236}">
                <a16:creationId xmlns:a16="http://schemas.microsoft.com/office/drawing/2014/main" id="{8850D8BA-6935-4454-A4AB-6284AC1C5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2249488"/>
            <a:ext cx="763270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日期占位符 3">
            <a:extLst>
              <a:ext uri="{FF2B5EF4-FFF2-40B4-BE49-F238E27FC236}">
                <a16:creationId xmlns:a16="http://schemas.microsoft.com/office/drawing/2014/main" id="{41AD25A3-A3B0-443E-808D-7868D070FBE8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CAD3EBC-8104-4CD6-B98E-70B072A6B358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</a:endParaRPr>
          </a:p>
        </p:txBody>
      </p:sp>
      <p:grpSp>
        <p:nvGrpSpPr>
          <p:cNvPr id="137219" name="组合 2">
            <a:extLst>
              <a:ext uri="{FF2B5EF4-FFF2-40B4-BE49-F238E27FC236}">
                <a16:creationId xmlns:a16="http://schemas.microsoft.com/office/drawing/2014/main" id="{9E8553AD-F6DA-470D-BDFF-6C23BF01A074}"/>
              </a:ext>
            </a:extLst>
          </p:cNvPr>
          <p:cNvGrpSpPr>
            <a:grpSpLocks/>
          </p:cNvGrpSpPr>
          <p:nvPr/>
        </p:nvGrpSpPr>
        <p:grpSpPr bwMode="auto">
          <a:xfrm>
            <a:off x="2268538" y="2420938"/>
            <a:ext cx="5021262" cy="3221037"/>
            <a:chOff x="2124075" y="2276475"/>
            <a:chExt cx="5021263" cy="3220835"/>
          </a:xfrm>
        </p:grpSpPr>
        <p:sp>
          <p:nvSpPr>
            <p:cNvPr id="1170441" name="AutoShape 9">
              <a:extLst>
                <a:ext uri="{FF2B5EF4-FFF2-40B4-BE49-F238E27FC236}">
                  <a16:creationId xmlns:a16="http://schemas.microsoft.com/office/drawing/2014/main" id="{8364463C-AB77-4C2F-B362-74660B75B82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09837" y="2443152"/>
              <a:ext cx="4572001" cy="62384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7222" name="AutoShape 10">
              <a:extLst>
                <a:ext uri="{FF2B5EF4-FFF2-40B4-BE49-F238E27FC236}">
                  <a16:creationId xmlns:a16="http://schemas.microsoft.com/office/drawing/2014/main" id="{C9C7A0D2-982A-4870-B8ED-0A11ED97118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29132" y="2276475"/>
              <a:ext cx="721417" cy="935779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137223" name="Text Box 11">
              <a:extLst>
                <a:ext uri="{FF2B5EF4-FFF2-40B4-BE49-F238E27FC236}">
                  <a16:creationId xmlns:a16="http://schemas.microsoft.com/office/drawing/2014/main" id="{71BC8136-952B-4BE7-BB65-E936490626A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771327" y="2514911"/>
              <a:ext cx="3607084" cy="591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  关系的基本性质</a:t>
              </a:r>
            </a:p>
          </p:txBody>
        </p:sp>
        <p:sp>
          <p:nvSpPr>
            <p:cNvPr id="137224" name="Text Box 12">
              <a:extLst>
                <a:ext uri="{FF2B5EF4-FFF2-40B4-BE49-F238E27FC236}">
                  <a16:creationId xmlns:a16="http://schemas.microsoft.com/office/drawing/2014/main" id="{9FB28480-3E2D-4087-B298-E1DBDFE606F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82517" y="2474083"/>
              <a:ext cx="382621" cy="591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3</a:t>
              </a:r>
            </a:p>
          </p:txBody>
        </p:sp>
        <p:sp>
          <p:nvSpPr>
            <p:cNvPr id="1170446" name="AutoShape 14">
              <a:extLst>
                <a:ext uri="{FF2B5EF4-FFF2-40B4-BE49-F238E27FC236}">
                  <a16:creationId xmlns:a16="http://schemas.microsoft.com/office/drawing/2014/main" id="{7A1CE95B-940E-475F-BD60-EC2056D9F35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28887" y="3587668"/>
              <a:ext cx="4611689" cy="59686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7226" name="AutoShape 15">
              <a:extLst>
                <a:ext uri="{FF2B5EF4-FFF2-40B4-BE49-F238E27FC236}">
                  <a16:creationId xmlns:a16="http://schemas.microsoft.com/office/drawing/2014/main" id="{60DBBAC0-0EF1-43EC-BED5-984294022D5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24075" y="3429000"/>
              <a:ext cx="728159" cy="914548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137227" name="Text Box 16">
              <a:extLst>
                <a:ext uri="{FF2B5EF4-FFF2-40B4-BE49-F238E27FC236}">
                  <a16:creationId xmlns:a16="http://schemas.microsoft.com/office/drawing/2014/main" id="{51202CF0-3E90-4FE5-86F5-9AE96F2DB19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771327" y="3662536"/>
              <a:ext cx="3640795" cy="522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  关系的性质闭包</a:t>
              </a:r>
            </a:p>
          </p:txBody>
        </p:sp>
        <p:sp>
          <p:nvSpPr>
            <p:cNvPr id="137228" name="Text Box 17">
              <a:extLst>
                <a:ext uri="{FF2B5EF4-FFF2-40B4-BE49-F238E27FC236}">
                  <a16:creationId xmlns:a16="http://schemas.microsoft.com/office/drawing/2014/main" id="{489267B6-C6CE-4CD6-9F38-AE53D07E577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312836" y="3561283"/>
              <a:ext cx="36580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4</a:t>
              </a:r>
            </a:p>
          </p:txBody>
        </p:sp>
        <p:sp>
          <p:nvSpPr>
            <p:cNvPr id="137229" name="AutoShape 19">
              <a:extLst>
                <a:ext uri="{FF2B5EF4-FFF2-40B4-BE49-F238E27FC236}">
                  <a16:creationId xmlns:a16="http://schemas.microsoft.com/office/drawing/2014/main" id="{E1CE2144-41A6-44E8-9E9F-3796BBADC0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33664" y="4739541"/>
              <a:ext cx="4611674" cy="6107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137230" name="AutoShape 20">
              <a:extLst>
                <a:ext uri="{FF2B5EF4-FFF2-40B4-BE49-F238E27FC236}">
                  <a16:creationId xmlns:a16="http://schemas.microsoft.com/office/drawing/2014/main" id="{4DCA8344-C8E2-491D-BD05-1451EE6F7FC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29132" y="4581128"/>
              <a:ext cx="728159" cy="916182"/>
            </a:xfrm>
            <a:prstGeom prst="diamond">
              <a:avLst/>
            </a:prstGeom>
            <a:solidFill>
              <a:srgbClr val="CC9900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137231" name="Text Box 21">
              <a:extLst>
                <a:ext uri="{FF2B5EF4-FFF2-40B4-BE49-F238E27FC236}">
                  <a16:creationId xmlns:a16="http://schemas.microsoft.com/office/drawing/2014/main" id="{E369772E-648E-4FD6-B1CB-C3AB38FDFFB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776384" y="4814664"/>
              <a:ext cx="364079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  关系模型的应用</a:t>
              </a:r>
            </a:p>
          </p:txBody>
        </p:sp>
        <p:sp>
          <p:nvSpPr>
            <p:cNvPr id="137232" name="Text Box 22">
              <a:extLst>
                <a:ext uri="{FF2B5EF4-FFF2-40B4-BE49-F238E27FC236}">
                  <a16:creationId xmlns:a16="http://schemas.microsoft.com/office/drawing/2014/main" id="{9AD8B3CA-A684-478F-9919-0CC549068EE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92610" y="4711778"/>
              <a:ext cx="36580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5</a:t>
              </a:r>
            </a:p>
          </p:txBody>
        </p:sp>
        <p:sp>
          <p:nvSpPr>
            <p:cNvPr id="137233" name="Text Box 32">
              <a:extLst>
                <a:ext uri="{FF2B5EF4-FFF2-40B4-BE49-F238E27FC236}">
                  <a16:creationId xmlns:a16="http://schemas.microsoft.com/office/drawing/2014/main" id="{308225F4-E78F-4AC6-82BD-F02C04E8847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395449" y="4509120"/>
              <a:ext cx="193839" cy="591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</a:endParaRPr>
            </a:p>
          </p:txBody>
        </p:sp>
      </p:grpSp>
      <p:sp>
        <p:nvSpPr>
          <p:cNvPr id="137220" name="Text Box 2">
            <a:extLst>
              <a:ext uri="{FF2B5EF4-FFF2-40B4-BE49-F238E27FC236}">
                <a16:creationId xmlns:a16="http://schemas.microsoft.com/office/drawing/2014/main" id="{3B44EDE5-BE6A-4036-BDA4-450A87FB5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719138"/>
            <a:ext cx="708660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chemeClr val="bg1"/>
              </a:buClr>
              <a:buSzPts val="5400"/>
              <a:buFont typeface="Wingdings" panose="05000000000000000000" pitchFamily="2" charset="2"/>
              <a:buChar char="&amp;"/>
            </a:pPr>
            <a:r>
              <a:rPr kumimoji="0"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本章学习内容</a:t>
            </a:r>
            <a:endParaRPr kumimoji="0" lang="zh-CN" altLang="en-US" sz="32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日期占位符 3">
            <a:extLst>
              <a:ext uri="{FF2B5EF4-FFF2-40B4-BE49-F238E27FC236}">
                <a16:creationId xmlns:a16="http://schemas.microsoft.com/office/drawing/2014/main" id="{E77CE047-1BFA-483D-AE59-F37439947450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60AA327-A9A1-4770-B3CC-5E45148B7A5C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651" name="Rectangle 186">
            <a:extLst>
              <a:ext uri="{FF2B5EF4-FFF2-40B4-BE49-F238E27FC236}">
                <a16:creationId xmlns:a16="http://schemas.microsoft.com/office/drawing/2014/main" id="{183DF173-9B14-445A-89B6-10A1A3017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2" name="Text Box 2">
            <a:extLst>
              <a:ext uri="{FF2B5EF4-FFF2-40B4-BE49-F238E27FC236}">
                <a16:creationId xmlns:a16="http://schemas.microsoft.com/office/drawing/2014/main" id="{3E3E3CA7-CD53-4788-8069-A43FAE68F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765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9213869-A388-4AD5-ACC6-5A4EBCD7F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7" descr="无标题8">
            <a:extLst>
              <a:ext uri="{FF2B5EF4-FFF2-40B4-BE49-F238E27FC236}">
                <a16:creationId xmlns:a16="http://schemas.microsoft.com/office/drawing/2014/main" id="{66D509C4-6458-4384-AB0D-10D59240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700213"/>
            <a:ext cx="8064500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2">
            <a:extLst>
              <a:ext uri="{FF2B5EF4-FFF2-40B4-BE49-F238E27FC236}">
                <a16:creationId xmlns:a16="http://schemas.microsoft.com/office/drawing/2014/main" id="{057B49A1-2CAE-4798-B6FF-E290CFF3C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052513"/>
            <a:ext cx="627221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关系模型的应用</a:t>
            </a:r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26364CE2-6BCF-4FC4-A0D8-7B54EDF4D66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771775" y="2924175"/>
            <a:ext cx="3816350" cy="2160588"/>
          </a:xfrm>
        </p:spPr>
        <p:txBody>
          <a:bodyPr lIns="92075" tIns="46038" rIns="92075" bIns="46038"/>
          <a:lstStyle/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关系代数模型</a:t>
            </a:r>
          </a:p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关系演算模型</a:t>
            </a:r>
          </a:p>
        </p:txBody>
      </p:sp>
      <p:pic>
        <p:nvPicPr>
          <p:cNvPr id="13824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0048742-657D-443E-9D5A-47762BB88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日期占位符 3">
            <a:extLst>
              <a:ext uri="{FF2B5EF4-FFF2-40B4-BE49-F238E27FC236}">
                <a16:creationId xmlns:a16="http://schemas.microsoft.com/office/drawing/2014/main" id="{99EF6A98-6852-4ADB-9C30-971E7FE704E5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555C456-CFE7-4150-9704-65ED4D402127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9267" name="Text Box 2">
            <a:extLst>
              <a:ext uri="{FF2B5EF4-FFF2-40B4-BE49-F238E27FC236}">
                <a16:creationId xmlns:a16="http://schemas.microsoft.com/office/drawing/2014/main" id="{D9C4FD20-D2D2-43AC-9569-F03633D23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关系代数模型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926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53F2C2A-CDDA-4ED3-81A7-7652E8C9F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0E378BC-3BE0-4E37-8BE0-7231AA55D967}"/>
              </a:ext>
            </a:extLst>
          </p:cNvPr>
          <p:cNvSpPr txBox="1"/>
          <p:nvPr/>
        </p:nvSpPr>
        <p:spPr>
          <a:xfrm>
            <a:off x="900113" y="2060575"/>
            <a:ext cx="7848600" cy="367030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dirty="0"/>
              <a:t>    关系代数</a:t>
            </a:r>
            <a:r>
              <a:rPr lang="zh-CN" altLang="en-US" dirty="0">
                <a:solidFill>
                  <a:schemeClr val="tx1"/>
                </a:solidFill>
              </a:rPr>
              <a:t>模型运用关系及关系运算实现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数据库中数据结构描述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数据操作、操作优化及规范化的表示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r>
              <a:rPr lang="zh-CN" altLang="en-US" kern="100" dirty="0">
                <a:solidFill>
                  <a:schemeClr val="tx1"/>
                </a:solidFill>
                <a:cs typeface="Times New Roman" panose="02020603050405020304" pitchFamily="18" charset="0"/>
              </a:rPr>
              <a:t>一般</a:t>
            </a:r>
            <a:r>
              <a:rPr lang="zh-CN" altLang="zh-CN" kern="100" dirty="0">
                <a:solidFill>
                  <a:schemeClr val="tx1"/>
                </a:solidFill>
                <a:cs typeface="Times New Roman" panose="02020603050405020304" pitchFamily="18" charset="0"/>
              </a:rPr>
              <a:t>以二维表的方式表示数据的多元关系结构以及相关的关系操作。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日期占位符 3">
            <a:extLst>
              <a:ext uri="{FF2B5EF4-FFF2-40B4-BE49-F238E27FC236}">
                <a16:creationId xmlns:a16="http://schemas.microsoft.com/office/drawing/2014/main" id="{56FD22F7-3744-4480-A74F-28AD4DEB6D4D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6C83787-82E1-4B90-BFFF-71F7B3F3E1DB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0291" name="Text Box 2">
            <a:extLst>
              <a:ext uri="{FF2B5EF4-FFF2-40B4-BE49-F238E27FC236}">
                <a16:creationId xmlns:a16="http://schemas.microsoft.com/office/drawing/2014/main" id="{9B5FBDC6-EFB5-4F5E-BCA8-F9F6E5B5A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关系代数模型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029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1D04A9F-DA08-4D5E-A68B-B11807D49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9CFAE9-DBF2-4846-8283-EC95D332F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863" y="2055813"/>
            <a:ext cx="5176837" cy="1743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80D2635-83AB-4F2B-81BF-7BC6A3C62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438" y="4225925"/>
            <a:ext cx="5095875" cy="179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140295" name="圆角矩形标注 8">
            <a:extLst>
              <a:ext uri="{FF2B5EF4-FFF2-40B4-BE49-F238E27FC236}">
                <a16:creationId xmlns:a16="http://schemas.microsoft.com/office/drawing/2014/main" id="{7AB23D86-9856-4AD7-A877-1D6862C49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13" y="2205038"/>
            <a:ext cx="2720975" cy="1949450"/>
          </a:xfrm>
          <a:prstGeom prst="wedgeRoundRectCallout">
            <a:avLst>
              <a:gd name="adj1" fmla="val 71889"/>
              <a:gd name="adj2" fmla="val 51394"/>
              <a:gd name="adj3" fmla="val 16667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84462C-480B-4C8B-B8DC-C83E129F9565}"/>
              </a:ext>
            </a:extLst>
          </p:cNvPr>
          <p:cNvSpPr txBox="1"/>
          <p:nvPr/>
        </p:nvSpPr>
        <p:spPr>
          <a:xfrm>
            <a:off x="323850" y="2460625"/>
            <a:ext cx="2768600" cy="18780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chemeClr val="tx1"/>
                </a:solidFill>
                <a:cs typeface="Times New Roman" panose="02020603050405020304" pitchFamily="18" charset="0"/>
              </a:rPr>
              <a:t>二维表由表框架及表元组两部分组成</a:t>
            </a:r>
            <a:endParaRPr lang="zh-CN" altLang="en-US" sz="2800" dirty="0">
              <a:solidFill>
                <a:schemeClr val="tx1"/>
              </a:solidFill>
            </a:endParaRP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  <p:transition spd="med">
    <p:wipe dir="r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日期占位符 3">
            <a:extLst>
              <a:ext uri="{FF2B5EF4-FFF2-40B4-BE49-F238E27FC236}">
                <a16:creationId xmlns:a16="http://schemas.microsoft.com/office/drawing/2014/main" id="{B904E018-4B03-4F9F-9EFC-08350FC4653B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31BD712-1F8C-4E7D-AD55-9959DA2EC840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1315" name="Text Box 2">
            <a:extLst>
              <a:ext uri="{FF2B5EF4-FFF2-40B4-BE49-F238E27FC236}">
                <a16:creationId xmlns:a16="http://schemas.microsoft.com/office/drawing/2014/main" id="{7FECC4E5-84D1-4CE1-BE20-20E13C4BD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关系数据的操作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131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3543E65-24A9-463A-8364-FE117D718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7" name="图片 3">
            <a:extLst>
              <a:ext uri="{FF2B5EF4-FFF2-40B4-BE49-F238E27FC236}">
                <a16:creationId xmlns:a16="http://schemas.microsoft.com/office/drawing/2014/main" id="{4EF067AE-AB2F-4AF3-8538-8A9253A35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2533650"/>
            <a:ext cx="8850312" cy="2940050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日期占位符 3">
            <a:extLst>
              <a:ext uri="{FF2B5EF4-FFF2-40B4-BE49-F238E27FC236}">
                <a16:creationId xmlns:a16="http://schemas.microsoft.com/office/drawing/2014/main" id="{AE48F2F0-EDA2-4F29-82A4-F6428C4CAA90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37BA2EA-C7D8-409A-B87B-EC32EC5FA2BF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2339" name="Text Box 2">
            <a:extLst>
              <a:ext uri="{FF2B5EF4-FFF2-40B4-BE49-F238E27FC236}">
                <a16:creationId xmlns:a16="http://schemas.microsoft.com/office/drawing/2014/main" id="{3F021C6B-4CFD-4338-B5F1-A1FA4BAD4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关系数据的操作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234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00DD591-4D1F-41D5-9C17-DE3B174E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1" name="图片 3">
            <a:extLst>
              <a:ext uri="{FF2B5EF4-FFF2-40B4-BE49-F238E27FC236}">
                <a16:creationId xmlns:a16="http://schemas.microsoft.com/office/drawing/2014/main" id="{D013C173-C7D3-44F9-AB36-DB17D0AFE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749425"/>
            <a:ext cx="6408738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2" name="图片 4">
            <a:extLst>
              <a:ext uri="{FF2B5EF4-FFF2-40B4-BE49-F238E27FC236}">
                <a16:creationId xmlns:a16="http://schemas.microsoft.com/office/drawing/2014/main" id="{18ADA425-1230-480E-86ED-F0432B361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4484688"/>
            <a:ext cx="3313112" cy="179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ext Box 2">
            <a:extLst>
              <a:ext uri="{FF2B5EF4-FFF2-40B4-BE49-F238E27FC236}">
                <a16:creationId xmlns:a16="http://schemas.microsoft.com/office/drawing/2014/main" id="{CD0E2ED5-E112-465F-A167-C61A4927C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36613"/>
            <a:ext cx="6272212" cy="83185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关系模型的应用</a:t>
            </a:r>
          </a:p>
        </p:txBody>
      </p:sp>
      <p:sp>
        <p:nvSpPr>
          <p:cNvPr id="143363" name="Rectangle 3">
            <a:extLst>
              <a:ext uri="{FF2B5EF4-FFF2-40B4-BE49-F238E27FC236}">
                <a16:creationId xmlns:a16="http://schemas.microsoft.com/office/drawing/2014/main" id="{7DB133BC-642B-4726-8CC9-CC54ECF43F9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70150" y="2781300"/>
            <a:ext cx="3995738" cy="2087563"/>
          </a:xfrm>
        </p:spPr>
        <p:txBody>
          <a:bodyPr lIns="92075" tIns="46038" rIns="92075" bIns="46038"/>
          <a:lstStyle/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关系代数模型</a:t>
            </a:r>
          </a:p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关系演算模型</a:t>
            </a:r>
          </a:p>
        </p:txBody>
      </p:sp>
      <p:pic>
        <p:nvPicPr>
          <p:cNvPr id="14336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AEE2E42-AD23-43DE-9610-EBC7EDBF8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日期占位符 3">
            <a:extLst>
              <a:ext uri="{FF2B5EF4-FFF2-40B4-BE49-F238E27FC236}">
                <a16:creationId xmlns:a16="http://schemas.microsoft.com/office/drawing/2014/main" id="{16AAB1FA-349E-4B77-8A77-BB740C60571E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71F57CF-9FFE-42E8-ABE6-95DC2CC21A3C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4387" name="Text Box 2">
            <a:extLst>
              <a:ext uri="{FF2B5EF4-FFF2-40B4-BE49-F238E27FC236}">
                <a16:creationId xmlns:a16="http://schemas.microsoft.com/office/drawing/2014/main" id="{93BD187D-0786-4BC4-A759-6B44194D1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关系演算模型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438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DB5B658-8C76-4C7C-871E-4D319AE46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7" name="文本框 3">
            <a:extLst>
              <a:ext uri="{FF2B5EF4-FFF2-40B4-BE49-F238E27FC236}">
                <a16:creationId xmlns:a16="http://schemas.microsoft.com/office/drawing/2014/main" id="{4802DEE3-DA99-4B1A-9703-7869A9A83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2420938"/>
            <a:ext cx="7345363" cy="2932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cs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kumimoji="0" lang="zh-CN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关系演算</a:t>
            </a:r>
            <a:r>
              <a:rPr kumimoji="0" lang="zh-CN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作为一个具备谓词推理机制的数据模型，能够的完成知识表示与推理，实现关系数据库系统与知识库系统有效整合。</a:t>
            </a:r>
            <a:endParaRPr kumimoji="0"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圆角矩形标注 7">
            <a:extLst>
              <a:ext uri="{FF2B5EF4-FFF2-40B4-BE49-F238E27FC236}">
                <a16:creationId xmlns:a16="http://schemas.microsoft.com/office/drawing/2014/main" id="{F7902A0F-6BCE-4182-A0EC-1648E474F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13" y="2205038"/>
            <a:ext cx="2720975" cy="1949450"/>
          </a:xfrm>
          <a:prstGeom prst="wedgeRoundRectCallout">
            <a:avLst>
              <a:gd name="adj1" fmla="val 71889"/>
              <a:gd name="adj2" fmla="val 51394"/>
              <a:gd name="adj3" fmla="val 16667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FD6A56-C63F-4B98-B0E1-9B53BCAB9B36}"/>
              </a:ext>
            </a:extLst>
          </p:cNvPr>
          <p:cNvSpPr txBox="1"/>
          <p:nvPr/>
        </p:nvSpPr>
        <p:spPr>
          <a:xfrm>
            <a:off x="290513" y="2439988"/>
            <a:ext cx="3025775" cy="18764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kern="100" dirty="0">
                <a:solidFill>
                  <a:schemeClr val="tx1"/>
                </a:solidFill>
                <a:cs typeface="Times New Roman" panose="02020603050405020304" pitchFamily="18" charset="0"/>
              </a:rPr>
              <a:t>使用</a:t>
            </a:r>
            <a:r>
              <a:rPr lang="zh-CN" altLang="zh-CN" sz="2800" kern="100" dirty="0">
                <a:solidFill>
                  <a:schemeClr val="tx1"/>
                </a:solidFill>
                <a:cs typeface="Times New Roman" panose="02020603050405020304" pitchFamily="18" charset="0"/>
              </a:rPr>
              <a:t>一个多元谓词对</a:t>
            </a:r>
            <a:r>
              <a:rPr lang="zh-CN" altLang="en-US" sz="2800" kern="100" dirty="0">
                <a:solidFill>
                  <a:schemeClr val="tx1"/>
                </a:solidFill>
                <a:cs typeface="Times New Roman" panose="02020603050405020304" pitchFamily="18" charset="0"/>
              </a:rPr>
              <a:t>任意给定的二维表</a:t>
            </a:r>
            <a:r>
              <a:rPr lang="zh-CN" altLang="zh-CN" sz="2800" kern="100" dirty="0">
                <a:solidFill>
                  <a:schemeClr val="tx1"/>
                </a:solidFill>
                <a:cs typeface="Times New Roman" panose="02020603050405020304" pitchFamily="18" charset="0"/>
              </a:rPr>
              <a:t>进行表示</a:t>
            </a:r>
            <a:endParaRPr lang="zh-CN" altLang="en-US" sz="2800" dirty="0">
              <a:solidFill>
                <a:schemeClr val="tx1"/>
              </a:solidFill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145412" name="日期占位符 3">
            <a:extLst>
              <a:ext uri="{FF2B5EF4-FFF2-40B4-BE49-F238E27FC236}">
                <a16:creationId xmlns:a16="http://schemas.microsoft.com/office/drawing/2014/main" id="{25181970-2E92-488F-9CAB-EED611B9B591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8F95DF9-9734-4D72-9D63-FE13FBC9F387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5413" name="Text Box 2">
            <a:extLst>
              <a:ext uri="{FF2B5EF4-FFF2-40B4-BE49-F238E27FC236}">
                <a16:creationId xmlns:a16="http://schemas.microsoft.com/office/drawing/2014/main" id="{45415670-2892-4750-87BC-A99BF9BB9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关系演算模型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541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4487993-3C65-4203-9BCD-E22EC20C3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459B64-886A-42C7-AB85-6C973BCEC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0" y="3213100"/>
            <a:ext cx="5214938" cy="2309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  <p:transition spd="med">
    <p:wipe dir="r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日期占位符 3">
            <a:extLst>
              <a:ext uri="{FF2B5EF4-FFF2-40B4-BE49-F238E27FC236}">
                <a16:creationId xmlns:a16="http://schemas.microsoft.com/office/drawing/2014/main" id="{A4C930DD-66B4-45C3-9BC1-445B46F4740C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37F8C1B-665A-4F76-820F-944565366EA6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6435" name="Text Box 2">
            <a:extLst>
              <a:ext uri="{FF2B5EF4-FFF2-40B4-BE49-F238E27FC236}">
                <a16:creationId xmlns:a16="http://schemas.microsoft.com/office/drawing/2014/main" id="{114E4AA8-5720-4EE4-9F53-A35DF8858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关系演算操作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643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A438FDB-603C-4F0F-B8F3-7D88B7C6A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7" name="文本框 2">
            <a:extLst>
              <a:ext uri="{FF2B5EF4-FFF2-40B4-BE49-F238E27FC236}">
                <a16:creationId xmlns:a16="http://schemas.microsoft.com/office/drawing/2014/main" id="{AA9BD30D-0450-42B9-A17A-8A3A4CA5B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492375"/>
            <a:ext cx="7416800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zh-CN" altLang="en-US" sz="32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37784D-D541-4EBF-A644-414E48D3673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3486" y="2253940"/>
            <a:ext cx="8803009" cy="3573094"/>
          </a:xfrm>
          <a:prstGeom prst="rect">
            <a:avLst/>
          </a:prstGeom>
          <a:blipFill>
            <a:blip r:embed="rId4"/>
            <a:stretch>
              <a:fillRect l="-1385" t="-1877" r="-90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日期占位符 3">
            <a:extLst>
              <a:ext uri="{FF2B5EF4-FFF2-40B4-BE49-F238E27FC236}">
                <a16:creationId xmlns:a16="http://schemas.microsoft.com/office/drawing/2014/main" id="{5CF37417-EEEB-4AF2-BA15-7246F49D1C07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99A7AD1-E877-4560-BF9D-7B0C82948DE9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7459" name="Text Box 2">
            <a:extLst>
              <a:ext uri="{FF2B5EF4-FFF2-40B4-BE49-F238E27FC236}">
                <a16:creationId xmlns:a16="http://schemas.microsoft.com/office/drawing/2014/main" id="{F7CB8A43-B535-45A7-9E39-AD0C8D6C7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524000"/>
            <a:ext cx="6335713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None/>
            </a:pPr>
            <a:r>
              <a:rPr lang="zh-CN" altLang="en-US" sz="5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本章内容到此结束</a:t>
            </a:r>
            <a:endParaRPr lang="en-US" altLang="zh-CN" sz="54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7460" name="WordArt 6">
            <a:extLst>
              <a:ext uri="{FF2B5EF4-FFF2-40B4-BE49-F238E27FC236}">
                <a16:creationId xmlns:a16="http://schemas.microsoft.com/office/drawing/2014/main" id="{C1116FCD-14B5-45C0-A87A-F39B445ABE7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590800" y="3048000"/>
            <a:ext cx="4419600" cy="25146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r>
              <a:rPr lang="zh-CN" altLang="en-US" sz="3600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谢谢大家！</a:t>
            </a:r>
          </a:p>
        </p:txBody>
      </p:sp>
    </p:spTree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日期占位符 3">
            <a:extLst>
              <a:ext uri="{FF2B5EF4-FFF2-40B4-BE49-F238E27FC236}">
                <a16:creationId xmlns:a16="http://schemas.microsoft.com/office/drawing/2014/main" id="{08C339B1-224F-48EE-BA22-3C7986885076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EB05636-E017-4F2D-81E2-D8B8ABB09A04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675" name="Rectangle 186">
            <a:extLst>
              <a:ext uri="{FF2B5EF4-FFF2-40B4-BE49-F238E27FC236}">
                <a16:creationId xmlns:a16="http://schemas.microsoft.com/office/drawing/2014/main" id="{476BA617-4332-4941-9751-D5A461A7A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676" name="Text Box 2">
            <a:extLst>
              <a:ext uri="{FF2B5EF4-FFF2-40B4-BE49-F238E27FC236}">
                <a16:creationId xmlns:a16="http://schemas.microsoft.com/office/drawing/2014/main" id="{8F47C334-D9DD-4141-96FD-C17867AA7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反自反性的表征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867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EA0606C-71C8-498E-9574-368F20DD1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8" descr="QQ截图20151031131952">
            <a:extLst>
              <a:ext uri="{FF2B5EF4-FFF2-40B4-BE49-F238E27FC236}">
                <a16:creationId xmlns:a16="http://schemas.microsoft.com/office/drawing/2014/main" id="{5D92B0E0-0643-4F24-84DA-E403E6A34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773238"/>
            <a:ext cx="7777163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日期占位符 3">
            <a:extLst>
              <a:ext uri="{FF2B5EF4-FFF2-40B4-BE49-F238E27FC236}">
                <a16:creationId xmlns:a16="http://schemas.microsoft.com/office/drawing/2014/main" id="{DA1F5894-0BF5-4D87-92B4-4A6DE1F6353A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A749C4C-9FBD-49DB-BC2B-337375348A57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699" name="Rectangle 186">
            <a:extLst>
              <a:ext uri="{FF2B5EF4-FFF2-40B4-BE49-F238E27FC236}">
                <a16:creationId xmlns:a16="http://schemas.microsoft.com/office/drawing/2014/main" id="{471CA9A5-96B5-429E-96AA-52D496DB0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700" name="Text Box 2">
            <a:extLst>
              <a:ext uri="{FF2B5EF4-FFF2-40B4-BE49-F238E27FC236}">
                <a16:creationId xmlns:a16="http://schemas.microsoft.com/office/drawing/2014/main" id="{25F19AA4-EA80-4978-BE36-E3D05E41E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85813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符号化描述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970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997683F-331F-4EB5-A2AD-78654CC48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8" descr="QQ截图20151031133420">
            <a:extLst>
              <a:ext uri="{FF2B5EF4-FFF2-40B4-BE49-F238E27FC236}">
                <a16:creationId xmlns:a16="http://schemas.microsoft.com/office/drawing/2014/main" id="{B86A7001-6005-4863-B70E-0C903A43E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1916113"/>
            <a:ext cx="740410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日期占位符 3">
            <a:extLst>
              <a:ext uri="{FF2B5EF4-FFF2-40B4-BE49-F238E27FC236}">
                <a16:creationId xmlns:a16="http://schemas.microsoft.com/office/drawing/2014/main" id="{7AD84693-0633-4568-A3E1-CA07DEFD356C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81D5980-2785-4480-8D78-8B4F02E0A643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723" name="Rectangle 186">
            <a:extLst>
              <a:ext uri="{FF2B5EF4-FFF2-40B4-BE49-F238E27FC236}">
                <a16:creationId xmlns:a16="http://schemas.microsoft.com/office/drawing/2014/main" id="{0A965D4E-208D-4DA1-8B6D-529663E71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072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B5658B1C-AB25-4985-8D26-A050A6A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图片 1">
            <a:extLst>
              <a:ext uri="{FF2B5EF4-FFF2-40B4-BE49-F238E27FC236}">
                <a16:creationId xmlns:a16="http://schemas.microsoft.com/office/drawing/2014/main" id="{38B64B4F-F535-44BE-8E22-64534C771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2054225"/>
            <a:ext cx="8353425" cy="411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 Box 2">
            <a:extLst>
              <a:ext uri="{FF2B5EF4-FFF2-40B4-BE49-F238E27FC236}">
                <a16:creationId xmlns:a16="http://schemas.microsoft.com/office/drawing/2014/main" id="{BCBCC506-D4B9-45D2-A982-AA1BC030C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日期占位符 3">
            <a:extLst>
              <a:ext uri="{FF2B5EF4-FFF2-40B4-BE49-F238E27FC236}">
                <a16:creationId xmlns:a16="http://schemas.microsoft.com/office/drawing/2014/main" id="{B143AB00-335E-4AE8-A7A0-9C5C61622450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451B824-81AA-48DB-917F-2BC0A320CAB1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747" name="Rectangle 186">
            <a:extLst>
              <a:ext uri="{FF2B5EF4-FFF2-40B4-BE49-F238E27FC236}">
                <a16:creationId xmlns:a16="http://schemas.microsoft.com/office/drawing/2014/main" id="{A397BFC0-5663-406F-9593-47EA94F0F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47073EA3-A86A-4E1C-8C10-12CB9663B9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174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BEF1266-DF7D-4A22-ACE8-3A1BF00E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图片 5">
            <a:extLst>
              <a:ext uri="{FF2B5EF4-FFF2-40B4-BE49-F238E27FC236}">
                <a16:creationId xmlns:a16="http://schemas.microsoft.com/office/drawing/2014/main" id="{A14C9903-BE2B-4851-8C9B-8E2B8DF42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3284538"/>
            <a:ext cx="7254875" cy="285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9B95DB5-F3CF-4114-AAB9-C43D326E539D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1235" y="1826413"/>
            <a:ext cx="8712968" cy="1321580"/>
          </a:xfrm>
          <a:prstGeom prst="rect">
            <a:avLst/>
          </a:prstGeom>
          <a:blipFill>
            <a:blip r:embed="rId5"/>
            <a:stretch>
              <a:fillRect l="-978" t="-3211" r="-978" b="-8257"/>
            </a:stretch>
          </a:blip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日期占位符 3">
            <a:extLst>
              <a:ext uri="{FF2B5EF4-FFF2-40B4-BE49-F238E27FC236}">
                <a16:creationId xmlns:a16="http://schemas.microsoft.com/office/drawing/2014/main" id="{06871FCE-6E7D-4C04-B97E-A6658CB328AA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3B1CC29-C02F-4847-A618-CEF2357B7CA0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771" name="Rectangle 186">
            <a:extLst>
              <a:ext uri="{FF2B5EF4-FFF2-40B4-BE49-F238E27FC236}">
                <a16:creationId xmlns:a16="http://schemas.microsoft.com/office/drawing/2014/main" id="{F985B9D1-1587-42B6-A000-B00415BFA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72" name="Text Box 2">
            <a:extLst>
              <a:ext uri="{FF2B5EF4-FFF2-40B4-BE49-F238E27FC236}">
                <a16:creationId xmlns:a16="http://schemas.microsoft.com/office/drawing/2014/main" id="{49DB5DB2-8206-41AD-9CF9-3A645A441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277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643108C-207D-46BD-8F94-3FB117C51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图片 3">
            <a:extLst>
              <a:ext uri="{FF2B5EF4-FFF2-40B4-BE49-F238E27FC236}">
                <a16:creationId xmlns:a16="http://schemas.microsoft.com/office/drawing/2014/main" id="{7693B964-9726-4C76-8D26-E8F93DB35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133600"/>
            <a:ext cx="792162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图片 7">
            <a:extLst>
              <a:ext uri="{FF2B5EF4-FFF2-40B4-BE49-F238E27FC236}">
                <a16:creationId xmlns:a16="http://schemas.microsoft.com/office/drawing/2014/main" id="{937B45BF-48C5-4018-B1CB-DDD2DEB3B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006600"/>
            <a:ext cx="8008938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日期占位符 3">
            <a:extLst>
              <a:ext uri="{FF2B5EF4-FFF2-40B4-BE49-F238E27FC236}">
                <a16:creationId xmlns:a16="http://schemas.microsoft.com/office/drawing/2014/main" id="{D4B4B95C-A5B3-4BC5-823C-B452D3D37A29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D40E314-76F6-42AC-BA14-3F662C3420CA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795" name="Rectangle 186">
            <a:extLst>
              <a:ext uri="{FF2B5EF4-FFF2-40B4-BE49-F238E27FC236}">
                <a16:creationId xmlns:a16="http://schemas.microsoft.com/office/drawing/2014/main" id="{C1D7E5A6-D3F4-4A80-9BD3-69274176F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6" name="Text Box 2">
            <a:extLst>
              <a:ext uri="{FF2B5EF4-FFF2-40B4-BE49-F238E27FC236}">
                <a16:creationId xmlns:a16="http://schemas.microsoft.com/office/drawing/2014/main" id="{5B5A84A5-E412-4AD2-AE40-56E1DD662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379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5A8F4398-C377-4A51-A63D-E74835CF1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7" descr="QQ截图20151031140008">
            <a:extLst>
              <a:ext uri="{FF2B5EF4-FFF2-40B4-BE49-F238E27FC236}">
                <a16:creationId xmlns:a16="http://schemas.microsoft.com/office/drawing/2014/main" id="{3BA19134-00A9-40D7-93B3-0834197A4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43088"/>
            <a:ext cx="8208962" cy="432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占位符 3">
            <a:extLst>
              <a:ext uri="{FF2B5EF4-FFF2-40B4-BE49-F238E27FC236}">
                <a16:creationId xmlns:a16="http://schemas.microsoft.com/office/drawing/2014/main" id="{3CE1102F-650F-4095-A4FA-7B69DF72C7B5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8EBCDB6-E2CC-4F05-8FBE-FCC5FC546E59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819" name="Rectangle 186">
            <a:extLst>
              <a:ext uri="{FF2B5EF4-FFF2-40B4-BE49-F238E27FC236}">
                <a16:creationId xmlns:a16="http://schemas.microsoft.com/office/drawing/2014/main" id="{EE9E4149-BE2D-43A0-9486-9857D6CC8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67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20" name="Text Box 2">
            <a:extLst>
              <a:ext uri="{FF2B5EF4-FFF2-40B4-BE49-F238E27FC236}">
                <a16:creationId xmlns:a16="http://schemas.microsoft.com/office/drawing/2014/main" id="{11512CCD-10B4-493D-AA2F-3107B5657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42938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482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AFE7DC4-806B-4756-AB33-647390C96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 Box 10">
            <a:extLst>
              <a:ext uri="{FF2B5EF4-FFF2-40B4-BE49-F238E27FC236}">
                <a16:creationId xmlns:a16="http://schemas.microsoft.com/office/drawing/2014/main" id="{FB233555-4E8D-4898-B3CC-490E4F97C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5589588"/>
            <a:ext cx="3457575" cy="579437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89803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kumimoji="0" lang="zh-CN" altLang="en-US" sz="32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7591855-0B80-4A3D-9512-66902ACCCC41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7544" y="1745837"/>
            <a:ext cx="8280920" cy="4661725"/>
          </a:xfrm>
          <a:prstGeom prst="rect">
            <a:avLst/>
          </a:prstGeom>
          <a:blipFill>
            <a:blip r:embed="rId4"/>
            <a:stretch>
              <a:fillRect l="-1178" t="-523" r="-1105" b="-1569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占位符 3">
            <a:extLst>
              <a:ext uri="{FF2B5EF4-FFF2-40B4-BE49-F238E27FC236}">
                <a16:creationId xmlns:a16="http://schemas.microsoft.com/office/drawing/2014/main" id="{B2FDBEF3-4405-4520-8455-1B4602447A3B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5736876-40C7-4068-978A-B6A48CF8A011}" type="datetime1"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1" name="页脚占位符 4">
            <a:extLst>
              <a:ext uri="{FF2B5EF4-FFF2-40B4-BE49-F238E27FC236}">
                <a16:creationId xmlns:a16="http://schemas.microsoft.com/office/drawing/2014/main" id="{560B1ED7-749F-4707-8CEF-518103892495}"/>
              </a:ext>
            </a:extLst>
          </p:cNvPr>
          <p:cNvSpPr txBox="1">
            <a:spLocks noGrp="1"/>
          </p:cNvSpPr>
          <p:nvPr/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</a:rPr>
              <a:t>计算机应用技术研究所</a:t>
            </a:r>
          </a:p>
        </p:txBody>
      </p:sp>
      <p:sp>
        <p:nvSpPr>
          <p:cNvPr id="17412" name="灯片编号占位符 5">
            <a:extLst>
              <a:ext uri="{FF2B5EF4-FFF2-40B4-BE49-F238E27FC236}">
                <a16:creationId xmlns:a16="http://schemas.microsoft.com/office/drawing/2014/main" id="{A8633722-F776-43C0-95D4-70C25FDE51E1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E06DF2E-6AB9-4D70-9E2F-5E51A23C7037}" type="slidenum">
              <a:rPr lang="en-US" altLang="zh-CN" sz="1400" b="1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3" name="Rectangle 2">
            <a:extLst>
              <a:ext uri="{FF2B5EF4-FFF2-40B4-BE49-F238E27FC236}">
                <a16:creationId xmlns:a16="http://schemas.microsoft.com/office/drawing/2014/main" id="{BF63A509-9F4C-455D-AC4C-9F6FC856AEF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323850" y="1628775"/>
            <a:ext cx="8715375" cy="3455988"/>
          </a:xfrm>
        </p:spPr>
        <p:txBody>
          <a:bodyPr/>
          <a:lstStyle/>
          <a:p>
            <a:pPr eaLnBrk="1" hangingPunct="1"/>
            <a:r>
              <a:rPr lang="zh-CN" altLang="en-US" sz="6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6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6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关系模型与理论</a:t>
            </a:r>
            <a:r>
              <a:rPr lang="en-US" altLang="zh-CN" sz="6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6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</a:t>
            </a:r>
            <a:r>
              <a:rPr lang="en-US" altLang="zh-CN" sz="6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5400" b="1">
              <a:solidFill>
                <a:schemeClr val="accent2"/>
              </a:solidFill>
            </a:endParaRPr>
          </a:p>
        </p:txBody>
      </p:sp>
      <p:pic>
        <p:nvPicPr>
          <p:cNvPr id="17414" name="Picture 7" descr="C:\Program Files\Microsoft Office\MEDIA\CAGCAT10\j0292982.wmf">
            <a:extLst>
              <a:ext uri="{FF2B5EF4-FFF2-40B4-BE49-F238E27FC236}">
                <a16:creationId xmlns:a16="http://schemas.microsoft.com/office/drawing/2014/main" id="{316E6C4F-B1D7-4EA0-B26E-94A928776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4738688"/>
            <a:ext cx="13716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日期占位符 3">
            <a:extLst>
              <a:ext uri="{FF2B5EF4-FFF2-40B4-BE49-F238E27FC236}">
                <a16:creationId xmlns:a16="http://schemas.microsoft.com/office/drawing/2014/main" id="{FE8E3F6E-A2CF-40CC-BD84-072338411E8E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620FC9B-3491-486A-9B7A-BBA8AAF816F1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843" name="Rectangle 186">
            <a:extLst>
              <a:ext uri="{FF2B5EF4-FFF2-40B4-BE49-F238E27FC236}">
                <a16:creationId xmlns:a16="http://schemas.microsoft.com/office/drawing/2014/main" id="{7E01594B-AC62-4456-BAF6-77E22E13D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4" name="Text Box 2">
            <a:extLst>
              <a:ext uri="{FF2B5EF4-FFF2-40B4-BE49-F238E27FC236}">
                <a16:creationId xmlns:a16="http://schemas.microsoft.com/office/drawing/2014/main" id="{07F07090-DEC4-461F-AADB-B9991711E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42938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小 结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584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0127D1D-F300-4996-B923-6944C3773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F4912D6-B0C3-4491-A841-363FDD00D989}"/>
              </a:ext>
            </a:extLst>
          </p:cNvPr>
          <p:cNvSpPr/>
          <p:nvPr/>
        </p:nvSpPr>
        <p:spPr>
          <a:xfrm>
            <a:off x="827088" y="1987550"/>
            <a:ext cx="7705725" cy="39068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）自反</a:t>
            </a:r>
            <a:r>
              <a:rPr lang="zh-CN" altLang="en-US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关系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一定不是反自反</a:t>
            </a:r>
            <a:r>
              <a:rPr lang="zh-CN" altLang="en-US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关系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；反自反</a:t>
            </a:r>
            <a:r>
              <a:rPr lang="zh-CN" altLang="en-US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关系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一定不是自反</a:t>
            </a:r>
            <a:r>
              <a:rPr lang="zh-CN" altLang="en-US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关系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400" b="1" kern="1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）存在</a:t>
            </a:r>
            <a:r>
              <a:rPr lang="zh-CN" altLang="zh-CN" sz="2400" b="1" kern="1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既不是自反也不是反自反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关系；</a:t>
            </a:r>
            <a:r>
              <a:rPr lang="zh-CN" altLang="zh-CN" sz="2400" b="1" kern="1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zh-CN" altLang="zh-CN" sz="2400" b="1" kern="1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自反关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系图中</a:t>
            </a:r>
            <a:r>
              <a:rPr lang="zh-CN" altLang="zh-CN" sz="2400" b="1" kern="1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每个结点都有一个自环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；反自反的</a:t>
            </a:r>
            <a:r>
              <a:rPr lang="zh-CN" altLang="en-US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关系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图中</a:t>
            </a:r>
            <a:r>
              <a:rPr lang="zh-CN" altLang="zh-CN" sz="2400" b="1" kern="1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每个结点都没有自环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zh-CN" altLang="zh-CN" sz="2400" b="1" kern="1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自反关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系矩阵</a:t>
            </a:r>
            <a:r>
              <a:rPr lang="zh-CN" altLang="zh-CN" sz="2400" b="1" kern="1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主对角线</a:t>
            </a:r>
            <a:r>
              <a:rPr lang="zh-CN" altLang="en-US" sz="2400" b="1" kern="1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元素</a:t>
            </a:r>
            <a:r>
              <a:rPr lang="zh-CN" altLang="zh-CN" sz="2400" b="1" kern="1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全为</a:t>
            </a:r>
            <a:r>
              <a:rPr lang="en-US" altLang="zh-CN" sz="2400" b="1" kern="1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；反自反关系矩阵</a:t>
            </a:r>
            <a:r>
              <a:rPr lang="zh-CN" altLang="zh-CN" sz="2400" b="1" kern="1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主对角线</a:t>
            </a:r>
            <a:r>
              <a:rPr lang="zh-CN" altLang="en-US" sz="2400" b="1" kern="1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元素</a:t>
            </a:r>
            <a:r>
              <a:rPr lang="zh-CN" altLang="zh-CN" sz="2400" b="1" kern="1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全为</a:t>
            </a:r>
            <a:r>
              <a:rPr lang="en-US" altLang="zh-CN" sz="2400" b="1" kern="1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400" b="1" kern="1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>
            <a:extLst>
              <a:ext uri="{FF2B5EF4-FFF2-40B4-BE49-F238E27FC236}">
                <a16:creationId xmlns:a16="http://schemas.microsoft.com/office/drawing/2014/main" id="{DE81D361-2BF6-44C0-96BE-82EF8403D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36613"/>
            <a:ext cx="6337300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关系的基本性质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48DC933-B5A6-4FCA-A5FE-1DD919ACB98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303463" y="2349500"/>
            <a:ext cx="4537075" cy="3240088"/>
          </a:xfrm>
        </p:spPr>
        <p:txBody>
          <a:bodyPr lIns="92075" tIns="46038" rIns="92075" bIns="46038"/>
          <a:lstStyle/>
          <a:p>
            <a:pPr>
              <a:lnSpc>
                <a:spcPct val="125000"/>
              </a:lnSpc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自反与反自反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对称与反对称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关系的传递性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关系性质的判定</a:t>
            </a:r>
          </a:p>
        </p:txBody>
      </p:sp>
      <p:pic>
        <p:nvPicPr>
          <p:cNvPr id="3686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2B7078E-4DAA-4C2E-9BEE-E68BEE2E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日期占位符 3">
            <a:extLst>
              <a:ext uri="{FF2B5EF4-FFF2-40B4-BE49-F238E27FC236}">
                <a16:creationId xmlns:a16="http://schemas.microsoft.com/office/drawing/2014/main" id="{67B43BD6-C91B-4CAD-B4FC-62C051B0F94E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3A43225-3A27-4B39-A907-8CCB376FC677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891" name="Rectangle 186">
            <a:extLst>
              <a:ext uri="{FF2B5EF4-FFF2-40B4-BE49-F238E27FC236}">
                <a16:creationId xmlns:a16="http://schemas.microsoft.com/office/drawing/2014/main" id="{95C2AE17-ED3A-4A7D-ABC9-E58943AB8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892" name="Text Box 2">
            <a:extLst>
              <a:ext uri="{FF2B5EF4-FFF2-40B4-BE49-F238E27FC236}">
                <a16:creationId xmlns:a16="http://schemas.microsoft.com/office/drawing/2014/main" id="{2449860D-24F1-4818-8FCA-190F10B0B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697662" cy="83185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关系的对称性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789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EA34AB67-2122-489A-BE66-EF2D800CA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DCF4B4F-C841-4147-91E8-10715FE0BC6B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98128" y="1988840"/>
            <a:ext cx="8547743" cy="4247317"/>
          </a:xfrm>
          <a:prstGeom prst="rect">
            <a:avLst/>
          </a:prstGeom>
          <a:blipFill>
            <a:blip r:embed="rId4"/>
            <a:stretch>
              <a:fillRect l="-1141" t="-574" r="-107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日期占位符 3">
            <a:extLst>
              <a:ext uri="{FF2B5EF4-FFF2-40B4-BE49-F238E27FC236}">
                <a16:creationId xmlns:a16="http://schemas.microsoft.com/office/drawing/2014/main" id="{B25F103A-779A-4DA0-9BA2-C52B6C832E21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36FFA1B-759B-410E-83E7-BA6F01B7C4D8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14409F9B-1BF7-4566-9AC1-FD6410C49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42938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891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9E673604-726C-4334-BC82-F4C5B477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图片 6">
            <a:extLst>
              <a:ext uri="{FF2B5EF4-FFF2-40B4-BE49-F238E27FC236}">
                <a16:creationId xmlns:a16="http://schemas.microsoft.com/office/drawing/2014/main" id="{8291530B-5D40-4DC7-9412-D13B1E8B2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844675"/>
            <a:ext cx="8686800" cy="446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日期占位符 3">
            <a:extLst>
              <a:ext uri="{FF2B5EF4-FFF2-40B4-BE49-F238E27FC236}">
                <a16:creationId xmlns:a16="http://schemas.microsoft.com/office/drawing/2014/main" id="{DEF266DC-ED91-49C6-A0B6-0F61ED56DC03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336A3DC-75AA-492A-B55E-9200B9A0B76E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939" name="Rectangle 186">
            <a:extLst>
              <a:ext uri="{FF2B5EF4-FFF2-40B4-BE49-F238E27FC236}">
                <a16:creationId xmlns:a16="http://schemas.microsoft.com/office/drawing/2014/main" id="{C8146D92-1C37-409E-BA6D-27C279FF6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0" name="Text Box 2">
            <a:extLst>
              <a:ext uri="{FF2B5EF4-FFF2-40B4-BE49-F238E27FC236}">
                <a16:creationId xmlns:a16="http://schemas.microsoft.com/office/drawing/2014/main" id="{8F67EF8A-B6DE-4766-971C-1844B64FF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对称性的表征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994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6D1A16C-46A9-4AB6-95BF-E6316A48C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7" descr="QQ截图20151031144231">
            <a:extLst>
              <a:ext uri="{FF2B5EF4-FFF2-40B4-BE49-F238E27FC236}">
                <a16:creationId xmlns:a16="http://schemas.microsoft.com/office/drawing/2014/main" id="{C7124C19-1C86-4F6B-8834-8A3444292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700213"/>
            <a:ext cx="7704138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日期占位符 3">
            <a:extLst>
              <a:ext uri="{FF2B5EF4-FFF2-40B4-BE49-F238E27FC236}">
                <a16:creationId xmlns:a16="http://schemas.microsoft.com/office/drawing/2014/main" id="{9C3C0A00-86DF-4667-B56E-B8295E4CA932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C67634A-0CE1-4F87-97C5-982DD5992185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963" name="Rectangle 186">
            <a:extLst>
              <a:ext uri="{FF2B5EF4-FFF2-40B4-BE49-F238E27FC236}">
                <a16:creationId xmlns:a16="http://schemas.microsoft.com/office/drawing/2014/main" id="{4507B6A9-99FC-4A19-B00A-6E702DE63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964" name="Text Box 2">
            <a:extLst>
              <a:ext uri="{FF2B5EF4-FFF2-40B4-BE49-F238E27FC236}">
                <a16:creationId xmlns:a16="http://schemas.microsoft.com/office/drawing/2014/main" id="{CD6FD8F9-4068-4151-BF41-54161516F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31825"/>
            <a:ext cx="6697662" cy="83185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关系的反对称性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096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CC14A4D-9DE4-4435-95D3-CB6933ADB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4FBA935-72AB-4623-A05A-BB696EB0B2DE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2883" y="1599084"/>
            <a:ext cx="8678234" cy="4668842"/>
          </a:xfrm>
          <a:prstGeom prst="rect">
            <a:avLst/>
          </a:prstGeom>
          <a:blipFill>
            <a:blip r:embed="rId4"/>
            <a:stretch>
              <a:fillRect l="-1053" t="-522" r="-105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日期占位符 3">
            <a:extLst>
              <a:ext uri="{FF2B5EF4-FFF2-40B4-BE49-F238E27FC236}">
                <a16:creationId xmlns:a16="http://schemas.microsoft.com/office/drawing/2014/main" id="{56E4F859-A0F2-4964-A07B-51F5219402D6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86CCE3B-C215-45D6-8112-02126FC78CF9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987" name="Rectangle 186">
            <a:extLst>
              <a:ext uri="{FF2B5EF4-FFF2-40B4-BE49-F238E27FC236}">
                <a16:creationId xmlns:a16="http://schemas.microsoft.com/office/drawing/2014/main" id="{0C7FF8A7-834C-4CAF-AE2F-B29B1B63F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988" name="Text Box 2">
            <a:extLst>
              <a:ext uri="{FF2B5EF4-FFF2-40B4-BE49-F238E27FC236}">
                <a16:creationId xmlns:a16="http://schemas.microsoft.com/office/drawing/2014/main" id="{9E71B994-F555-4EF6-BCED-662296433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42938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198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22F7458-CC6D-41E3-AD73-5095BF2BB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图片 6">
            <a:extLst>
              <a:ext uri="{FF2B5EF4-FFF2-40B4-BE49-F238E27FC236}">
                <a16:creationId xmlns:a16="http://schemas.microsoft.com/office/drawing/2014/main" id="{3FB6D948-AFA8-4B45-A6AA-8D669005D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773238"/>
            <a:ext cx="8767763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日期占位符 3">
            <a:extLst>
              <a:ext uri="{FF2B5EF4-FFF2-40B4-BE49-F238E27FC236}">
                <a16:creationId xmlns:a16="http://schemas.microsoft.com/office/drawing/2014/main" id="{0285111C-0A75-4BF2-93C0-316964271DA5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03053FE-B4E1-4D61-949A-388B29101804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011" name="Rectangle 186">
            <a:extLst>
              <a:ext uri="{FF2B5EF4-FFF2-40B4-BE49-F238E27FC236}">
                <a16:creationId xmlns:a16="http://schemas.microsoft.com/office/drawing/2014/main" id="{E2A11EF0-41F0-4CDB-A1F7-93D42C8FA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2" name="Text Box 2">
            <a:extLst>
              <a:ext uri="{FF2B5EF4-FFF2-40B4-BE49-F238E27FC236}">
                <a16:creationId xmlns:a16="http://schemas.microsoft.com/office/drawing/2014/main" id="{A37D702C-5539-45E9-A5E3-5133209BF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反对称性的表征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301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1D7BE40-FC3B-4A95-9396-7B495FD83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8" descr="QQ截图20151031145159">
            <a:extLst>
              <a:ext uri="{FF2B5EF4-FFF2-40B4-BE49-F238E27FC236}">
                <a16:creationId xmlns:a16="http://schemas.microsoft.com/office/drawing/2014/main" id="{A9D0C272-96CE-4814-A27A-EB7E6B725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1812925"/>
            <a:ext cx="7705725" cy="443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日期占位符 3">
            <a:extLst>
              <a:ext uri="{FF2B5EF4-FFF2-40B4-BE49-F238E27FC236}">
                <a16:creationId xmlns:a16="http://schemas.microsoft.com/office/drawing/2014/main" id="{B9A264D2-C258-4496-9136-05C377140D3D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ED40D96-D1AA-485D-A3CB-8B3F1113D91D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035" name="Rectangle 186">
            <a:extLst>
              <a:ext uri="{FF2B5EF4-FFF2-40B4-BE49-F238E27FC236}">
                <a16:creationId xmlns:a16="http://schemas.microsoft.com/office/drawing/2014/main" id="{EEBC2CFB-C14F-46D7-8700-1A85441A1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36" name="Text Box 2">
            <a:extLst>
              <a:ext uri="{FF2B5EF4-FFF2-40B4-BE49-F238E27FC236}">
                <a16:creationId xmlns:a16="http://schemas.microsoft.com/office/drawing/2014/main" id="{1646F1EA-C3AC-4FDE-A4FD-20F8BA298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85813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反对称性的表征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403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67214F8-0D21-41E0-94A0-A5DCB2D0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8" descr="无标题10">
            <a:extLst>
              <a:ext uri="{FF2B5EF4-FFF2-40B4-BE49-F238E27FC236}">
                <a16:creationId xmlns:a16="http://schemas.microsoft.com/office/drawing/2014/main" id="{A2355500-714C-4E73-A0E4-3E7456925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936750"/>
            <a:ext cx="7704137" cy="420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日期占位符 3">
            <a:extLst>
              <a:ext uri="{FF2B5EF4-FFF2-40B4-BE49-F238E27FC236}">
                <a16:creationId xmlns:a16="http://schemas.microsoft.com/office/drawing/2014/main" id="{4722188E-A579-4D1F-B79B-862BFEC42C81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1C47ABE-DFDE-447C-8D04-514D39F29715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059" name="Rectangle 186">
            <a:extLst>
              <a:ext uri="{FF2B5EF4-FFF2-40B4-BE49-F238E27FC236}">
                <a16:creationId xmlns:a16="http://schemas.microsoft.com/office/drawing/2014/main" id="{5B023A10-F2B1-499F-AA3D-81E06292B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060" name="Text Box 2">
            <a:extLst>
              <a:ext uri="{FF2B5EF4-FFF2-40B4-BE49-F238E27FC236}">
                <a16:creationId xmlns:a16="http://schemas.microsoft.com/office/drawing/2014/main" id="{04819F89-60DA-48BF-AF41-6A09777A1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858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符号化描述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506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50B9964-68B3-4219-BEA0-CB4008888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图片 2">
            <a:extLst>
              <a:ext uri="{FF2B5EF4-FFF2-40B4-BE49-F238E27FC236}">
                <a16:creationId xmlns:a16="http://schemas.microsoft.com/office/drawing/2014/main" id="{D134459D-961A-4CD7-B7DC-E544B35EA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444750"/>
            <a:ext cx="81756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图片 3">
            <a:extLst>
              <a:ext uri="{FF2B5EF4-FFF2-40B4-BE49-F238E27FC236}">
                <a16:creationId xmlns:a16="http://schemas.microsoft.com/office/drawing/2014/main" id="{E78F4D08-F4A4-4CF9-A456-2BB3DE80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4341813"/>
            <a:ext cx="8193088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日期占位符 3">
            <a:extLst>
              <a:ext uri="{FF2B5EF4-FFF2-40B4-BE49-F238E27FC236}">
                <a16:creationId xmlns:a16="http://schemas.microsoft.com/office/drawing/2014/main" id="{93258611-F5B9-4114-8021-F70F4FEC788D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2A0FDDE-8327-4DE4-8DA3-AAE4C4F4CBCA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</a:endParaRPr>
          </a:p>
        </p:txBody>
      </p:sp>
      <p:grpSp>
        <p:nvGrpSpPr>
          <p:cNvPr id="18435" name="组合 2">
            <a:extLst>
              <a:ext uri="{FF2B5EF4-FFF2-40B4-BE49-F238E27FC236}">
                <a16:creationId xmlns:a16="http://schemas.microsoft.com/office/drawing/2014/main" id="{324C38B1-FFD7-4118-9236-46FE8A6D7F46}"/>
              </a:ext>
            </a:extLst>
          </p:cNvPr>
          <p:cNvGrpSpPr>
            <a:grpSpLocks/>
          </p:cNvGrpSpPr>
          <p:nvPr/>
        </p:nvGrpSpPr>
        <p:grpSpPr bwMode="auto">
          <a:xfrm>
            <a:off x="2124075" y="2405063"/>
            <a:ext cx="5016500" cy="3687762"/>
            <a:chOff x="2123728" y="2224786"/>
            <a:chExt cx="5016554" cy="3688652"/>
          </a:xfrm>
        </p:grpSpPr>
        <p:sp>
          <p:nvSpPr>
            <p:cNvPr id="1170441" name="AutoShape 9">
              <a:extLst>
                <a:ext uri="{FF2B5EF4-FFF2-40B4-BE49-F238E27FC236}">
                  <a16:creationId xmlns:a16="http://schemas.microsoft.com/office/drawing/2014/main" id="{9605EA44-2589-4DC6-9498-68332F018BA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09495" y="3595129"/>
              <a:ext cx="4572049" cy="62403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8438" name="AutoShape 10">
              <a:extLst>
                <a:ext uri="{FF2B5EF4-FFF2-40B4-BE49-F238E27FC236}">
                  <a16:creationId xmlns:a16="http://schemas.microsoft.com/office/drawing/2014/main" id="{A2B52454-A669-4AB9-898D-EEDF66DA286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29132" y="3429325"/>
              <a:ext cx="721417" cy="935779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18439" name="Text Box 11">
              <a:extLst>
                <a:ext uri="{FF2B5EF4-FFF2-40B4-BE49-F238E27FC236}">
                  <a16:creationId xmlns:a16="http://schemas.microsoft.com/office/drawing/2014/main" id="{DAEBA3E3-DEF8-41BF-9B68-C0F5C4FF35A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771327" y="3667761"/>
              <a:ext cx="3607084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  关系的性质闭包</a:t>
              </a:r>
            </a:p>
          </p:txBody>
        </p:sp>
        <p:sp>
          <p:nvSpPr>
            <p:cNvPr id="18440" name="Text Box 12">
              <a:extLst>
                <a:ext uri="{FF2B5EF4-FFF2-40B4-BE49-F238E27FC236}">
                  <a16:creationId xmlns:a16="http://schemas.microsoft.com/office/drawing/2014/main" id="{6C4E76B4-C68B-488D-BA70-86241B167B5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90924" y="3626933"/>
              <a:ext cx="36580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4</a:t>
              </a:r>
            </a:p>
          </p:txBody>
        </p:sp>
        <p:sp>
          <p:nvSpPr>
            <p:cNvPr id="1170446" name="AutoShape 14">
              <a:extLst>
                <a:ext uri="{FF2B5EF4-FFF2-40B4-BE49-F238E27FC236}">
                  <a16:creationId xmlns:a16="http://schemas.microsoft.com/office/drawing/2014/main" id="{371CE836-9DD4-40A8-922E-7509D81B1FD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28545" y="4760635"/>
              <a:ext cx="4611737" cy="59863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8442" name="AutoShape 15">
              <a:extLst>
                <a:ext uri="{FF2B5EF4-FFF2-40B4-BE49-F238E27FC236}">
                  <a16:creationId xmlns:a16="http://schemas.microsoft.com/office/drawing/2014/main" id="{0B9EC64A-D54C-44BD-BC81-8BE781D6053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24075" y="4602684"/>
              <a:ext cx="728159" cy="914548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18443" name="Text Box 16">
              <a:extLst>
                <a:ext uri="{FF2B5EF4-FFF2-40B4-BE49-F238E27FC236}">
                  <a16:creationId xmlns:a16="http://schemas.microsoft.com/office/drawing/2014/main" id="{B2D80FA1-0B77-4DF6-9B4B-A977C47FDF7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771327" y="4836220"/>
              <a:ext cx="3640795" cy="522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  关系模型的应用</a:t>
              </a:r>
            </a:p>
          </p:txBody>
        </p:sp>
        <p:sp>
          <p:nvSpPr>
            <p:cNvPr id="18444" name="Text Box 17">
              <a:extLst>
                <a:ext uri="{FF2B5EF4-FFF2-40B4-BE49-F238E27FC236}">
                  <a16:creationId xmlns:a16="http://schemas.microsoft.com/office/drawing/2014/main" id="{0E52D5B9-9C89-4A98-81F7-C4EBA874ABF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304429" y="4734967"/>
              <a:ext cx="382621" cy="591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5</a:t>
              </a:r>
            </a:p>
          </p:txBody>
        </p:sp>
        <p:sp>
          <p:nvSpPr>
            <p:cNvPr id="18445" name="AutoShape 19">
              <a:extLst>
                <a:ext uri="{FF2B5EF4-FFF2-40B4-BE49-F238E27FC236}">
                  <a16:creationId xmlns:a16="http://schemas.microsoft.com/office/drawing/2014/main" id="{9E447B75-1EA6-4F8C-8FB8-A7CE320B380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28260" y="2383199"/>
              <a:ext cx="4553027" cy="6107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18446" name="AutoShape 20">
              <a:extLst>
                <a:ext uri="{FF2B5EF4-FFF2-40B4-BE49-F238E27FC236}">
                  <a16:creationId xmlns:a16="http://schemas.microsoft.com/office/drawing/2014/main" id="{6E8D707D-14DC-4CEE-A8C9-0C7C5610BF6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23728" y="2224786"/>
              <a:ext cx="728159" cy="916182"/>
            </a:xfrm>
            <a:prstGeom prst="diamond">
              <a:avLst/>
            </a:prstGeom>
            <a:solidFill>
              <a:srgbClr val="CC9900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18447" name="Text Box 21">
              <a:extLst>
                <a:ext uri="{FF2B5EF4-FFF2-40B4-BE49-F238E27FC236}">
                  <a16:creationId xmlns:a16="http://schemas.microsoft.com/office/drawing/2014/main" id="{7343348A-E785-4CE9-987E-FC7C16E0ED5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770980" y="2458322"/>
              <a:ext cx="364079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  关系的基本性质</a:t>
              </a:r>
            </a:p>
          </p:txBody>
        </p:sp>
        <p:sp>
          <p:nvSpPr>
            <p:cNvPr id="18448" name="Text Box 22">
              <a:extLst>
                <a:ext uri="{FF2B5EF4-FFF2-40B4-BE49-F238E27FC236}">
                  <a16:creationId xmlns:a16="http://schemas.microsoft.com/office/drawing/2014/main" id="{84E43AAE-1A1F-421F-AB98-201E20C93C7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87206" y="2355436"/>
              <a:ext cx="36580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3</a:t>
              </a:r>
            </a:p>
          </p:txBody>
        </p:sp>
        <p:sp>
          <p:nvSpPr>
            <p:cNvPr id="18449" name="Text Box 32">
              <a:extLst>
                <a:ext uri="{FF2B5EF4-FFF2-40B4-BE49-F238E27FC236}">
                  <a16:creationId xmlns:a16="http://schemas.microsoft.com/office/drawing/2014/main" id="{179129C8-1734-4832-890C-FAFE77D6F87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395449" y="5322248"/>
              <a:ext cx="193839" cy="591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</a:endParaRPr>
            </a:p>
          </p:txBody>
        </p:sp>
      </p:grpSp>
      <p:sp>
        <p:nvSpPr>
          <p:cNvPr id="18436" name="Text Box 2">
            <a:extLst>
              <a:ext uri="{FF2B5EF4-FFF2-40B4-BE49-F238E27FC236}">
                <a16:creationId xmlns:a16="http://schemas.microsoft.com/office/drawing/2014/main" id="{ED30E579-1DA4-4AB4-9E17-FE94C8B31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714375"/>
            <a:ext cx="708660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chemeClr val="bg1"/>
              </a:buClr>
              <a:buSzPts val="5400"/>
              <a:buFont typeface="Wingdings" panose="05000000000000000000" pitchFamily="2" charset="2"/>
              <a:buChar char="&amp;"/>
            </a:pPr>
            <a:r>
              <a:rPr kumimoji="0"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本章学习内容</a:t>
            </a:r>
            <a:endParaRPr kumimoji="0" lang="zh-CN" altLang="en-US" sz="32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日期占位符 3">
            <a:extLst>
              <a:ext uri="{FF2B5EF4-FFF2-40B4-BE49-F238E27FC236}">
                <a16:creationId xmlns:a16="http://schemas.microsoft.com/office/drawing/2014/main" id="{22163643-91CA-4D2E-B866-6B05BE73345C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4E88155-20C5-4EB7-B376-502C376FA59F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083" name="Rectangle 186">
            <a:extLst>
              <a:ext uri="{FF2B5EF4-FFF2-40B4-BE49-F238E27FC236}">
                <a16:creationId xmlns:a16="http://schemas.microsoft.com/office/drawing/2014/main" id="{8EAD74EB-DEFD-4A32-ABF4-46871F56E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5715FF82-1576-4B39-BFBF-5CE6DAB0D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85813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符号化描述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608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F0C1EAB-8776-4352-A54D-826F3369F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图片 2">
            <a:extLst>
              <a:ext uri="{FF2B5EF4-FFF2-40B4-BE49-F238E27FC236}">
                <a16:creationId xmlns:a16="http://schemas.microsoft.com/office/drawing/2014/main" id="{38CF28ED-584F-461A-9368-456492BD1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457450"/>
            <a:ext cx="8345487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图片 3">
            <a:extLst>
              <a:ext uri="{FF2B5EF4-FFF2-40B4-BE49-F238E27FC236}">
                <a16:creationId xmlns:a16="http://schemas.microsoft.com/office/drawing/2014/main" id="{B5A0A8D4-EF0C-4E3C-883C-DD9CA931F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" y="4292600"/>
            <a:ext cx="7705725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日期占位符 3">
            <a:extLst>
              <a:ext uri="{FF2B5EF4-FFF2-40B4-BE49-F238E27FC236}">
                <a16:creationId xmlns:a16="http://schemas.microsoft.com/office/drawing/2014/main" id="{C903963D-BFED-448D-9ECA-FB15C8E98C04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FFBFB73-DF0D-41F5-B9A4-26478FC64311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107" name="Rectangle 186">
            <a:extLst>
              <a:ext uri="{FF2B5EF4-FFF2-40B4-BE49-F238E27FC236}">
                <a16:creationId xmlns:a16="http://schemas.microsoft.com/office/drawing/2014/main" id="{6B3BD4C4-42AC-434A-9337-AF4EA8C4C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108" name="Text Box 2">
            <a:extLst>
              <a:ext uri="{FF2B5EF4-FFF2-40B4-BE49-F238E27FC236}">
                <a16:creationId xmlns:a16="http://schemas.microsoft.com/office/drawing/2014/main" id="{FBD3EC5E-884F-4642-9F7A-C5B281C78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710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EE268EAF-2DC4-42F8-B281-C1847A693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8" descr="QQ截图20151031152443">
            <a:extLst>
              <a:ext uri="{FF2B5EF4-FFF2-40B4-BE49-F238E27FC236}">
                <a16:creationId xmlns:a16="http://schemas.microsoft.com/office/drawing/2014/main" id="{EC33A2EA-38E3-4F93-9B1C-180D169EF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146300"/>
            <a:ext cx="7848600" cy="35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日期占位符 3">
            <a:extLst>
              <a:ext uri="{FF2B5EF4-FFF2-40B4-BE49-F238E27FC236}">
                <a16:creationId xmlns:a16="http://schemas.microsoft.com/office/drawing/2014/main" id="{C61D7861-3A47-456A-BD37-1B6261201EC7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4851599-064A-4B35-8FF2-BA1F8C14D414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131" name="Rectangle 186">
            <a:extLst>
              <a:ext uri="{FF2B5EF4-FFF2-40B4-BE49-F238E27FC236}">
                <a16:creationId xmlns:a16="http://schemas.microsoft.com/office/drawing/2014/main" id="{79614EEE-62AA-4614-8D53-02B5B92EA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645318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2" name="Text Box 2">
            <a:extLst>
              <a:ext uri="{FF2B5EF4-FFF2-40B4-BE49-F238E27FC236}">
                <a16:creationId xmlns:a16="http://schemas.microsoft.com/office/drawing/2014/main" id="{EDB6FE03-1529-4B61-A008-DB5453D79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525463"/>
            <a:ext cx="6697663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813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E44E106-30A8-4FF1-A81C-77E8C3ADE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图片 1">
            <a:extLst>
              <a:ext uri="{FF2B5EF4-FFF2-40B4-BE49-F238E27FC236}">
                <a16:creationId xmlns:a16="http://schemas.microsoft.com/office/drawing/2014/main" id="{E388D199-9F12-48D9-AA3C-E93E2894A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" y="1593850"/>
            <a:ext cx="8191500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图片 5">
            <a:extLst>
              <a:ext uri="{FF2B5EF4-FFF2-40B4-BE49-F238E27FC236}">
                <a16:creationId xmlns:a16="http://schemas.microsoft.com/office/drawing/2014/main" id="{2EBFF1FA-CFAB-4601-9DE5-032C8C394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4430713"/>
            <a:ext cx="676910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日期占位符 3">
            <a:extLst>
              <a:ext uri="{FF2B5EF4-FFF2-40B4-BE49-F238E27FC236}">
                <a16:creationId xmlns:a16="http://schemas.microsoft.com/office/drawing/2014/main" id="{28E16EA5-357C-4C39-A6AD-92F2387E9635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0461AC7-1407-403E-A81B-611E21E9B02E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55" name="Rectangle 186">
            <a:extLst>
              <a:ext uri="{FF2B5EF4-FFF2-40B4-BE49-F238E27FC236}">
                <a16:creationId xmlns:a16="http://schemas.microsoft.com/office/drawing/2014/main" id="{01200095-2175-42D1-9D1B-DDBF68BBC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56" name="Text Box 2">
            <a:extLst>
              <a:ext uri="{FF2B5EF4-FFF2-40B4-BE49-F238E27FC236}">
                <a16:creationId xmlns:a16="http://schemas.microsoft.com/office/drawing/2014/main" id="{1180740E-36CE-421E-89D4-4D98998E2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42938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915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5CD9BE3-41A8-4DFF-90C2-78706527C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Text Box 7">
            <a:extLst>
              <a:ext uri="{FF2B5EF4-FFF2-40B4-BE49-F238E27FC236}">
                <a16:creationId xmlns:a16="http://schemas.microsoft.com/office/drawing/2014/main" id="{62640ADF-CAAA-4715-B07E-295827867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5657850"/>
            <a:ext cx="3457575" cy="579438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89803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kumimoji="0" lang="zh-CN" altLang="en-US" sz="32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CEDCDF-46D9-42C3-9E15-D7FB7E0BE54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4150" y="1977275"/>
            <a:ext cx="8708330" cy="3970318"/>
          </a:xfrm>
          <a:prstGeom prst="rect">
            <a:avLst/>
          </a:prstGeom>
          <a:blipFill rotWithShape="0">
            <a:blip r:embed="rId4"/>
            <a:stretch>
              <a:fillRect l="-1400" b="-76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日期占位符 3">
            <a:extLst>
              <a:ext uri="{FF2B5EF4-FFF2-40B4-BE49-F238E27FC236}">
                <a16:creationId xmlns:a16="http://schemas.microsoft.com/office/drawing/2014/main" id="{C3102555-6038-495B-B3B2-2E033158345F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2A50AA1-DF1C-4268-8293-CF2D3AC7A346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179" name="Rectangle 186">
            <a:extLst>
              <a:ext uri="{FF2B5EF4-FFF2-40B4-BE49-F238E27FC236}">
                <a16:creationId xmlns:a16="http://schemas.microsoft.com/office/drawing/2014/main" id="{DF3A504F-5E39-40AF-98AD-0BEFBA0C3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180" name="Text Box 2">
            <a:extLst>
              <a:ext uri="{FF2B5EF4-FFF2-40B4-BE49-F238E27FC236}">
                <a16:creationId xmlns:a16="http://schemas.microsoft.com/office/drawing/2014/main" id="{91798581-B69B-4BCA-8FDC-6341F6CBC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018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B171FB1-8930-4F17-B5CD-18A71277D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2CF7CDC-BF0A-434B-B127-D46CB8894922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1255" y="1988840"/>
            <a:ext cx="8352928" cy="3805337"/>
          </a:xfrm>
          <a:prstGeom prst="rect">
            <a:avLst/>
          </a:prstGeom>
          <a:blipFill>
            <a:blip r:embed="rId4"/>
            <a:stretch>
              <a:fillRect l="-1168" r="-1095" b="-208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日期占位符 3">
            <a:extLst>
              <a:ext uri="{FF2B5EF4-FFF2-40B4-BE49-F238E27FC236}">
                <a16:creationId xmlns:a16="http://schemas.microsoft.com/office/drawing/2014/main" id="{7AE2A0D9-8C7D-416B-8ADE-4D065B8292B9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404DD19-FA56-4371-B872-D239C0672809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03" name="Rectangle 186">
            <a:extLst>
              <a:ext uri="{FF2B5EF4-FFF2-40B4-BE49-F238E27FC236}">
                <a16:creationId xmlns:a16="http://schemas.microsoft.com/office/drawing/2014/main" id="{6B8E4FA8-EF2F-4B23-A6B9-744C082D7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04" name="Text Box 2">
            <a:extLst>
              <a:ext uri="{FF2B5EF4-FFF2-40B4-BE49-F238E27FC236}">
                <a16:creationId xmlns:a16="http://schemas.microsoft.com/office/drawing/2014/main" id="{EAD205A5-A1AB-4C0D-B283-B26890A7D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120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01779DB-880D-42B3-AC62-63EB8524A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A41AF76-EAA5-41E6-86FF-9FAA6347262F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2265" y="1821177"/>
            <a:ext cx="8064896" cy="2245102"/>
          </a:xfrm>
          <a:prstGeom prst="rect">
            <a:avLst/>
          </a:prstGeom>
          <a:blipFill>
            <a:blip r:embed="rId4"/>
            <a:stretch>
              <a:fillRect l="-1134" r="-1209" b="-434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51207" name="图片 3">
            <a:extLst>
              <a:ext uri="{FF2B5EF4-FFF2-40B4-BE49-F238E27FC236}">
                <a16:creationId xmlns:a16="http://schemas.microsoft.com/office/drawing/2014/main" id="{6E4008CE-F066-45BC-B855-8E68280B5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076700"/>
            <a:ext cx="659130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日期占位符 3">
            <a:extLst>
              <a:ext uri="{FF2B5EF4-FFF2-40B4-BE49-F238E27FC236}">
                <a16:creationId xmlns:a16="http://schemas.microsoft.com/office/drawing/2014/main" id="{5C4E3438-3C0B-40DD-B089-3949CF99D317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9B710DB-4B4A-4B84-9233-78A385B34729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227" name="Rectangle 186">
            <a:extLst>
              <a:ext uri="{FF2B5EF4-FFF2-40B4-BE49-F238E27FC236}">
                <a16:creationId xmlns:a16="http://schemas.microsoft.com/office/drawing/2014/main" id="{7B808BE8-95A1-44EE-8295-15AF94CA9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228" name="Text Box 2">
            <a:extLst>
              <a:ext uri="{FF2B5EF4-FFF2-40B4-BE49-F238E27FC236}">
                <a16:creationId xmlns:a16="http://schemas.microsoft.com/office/drawing/2014/main" id="{92C1AB66-FCF3-4335-BA0E-95C713397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222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CF84060-1F6E-4C43-8EB2-E3D97A955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6" descr="QQ截图20151120120706">
            <a:extLst>
              <a:ext uri="{FF2B5EF4-FFF2-40B4-BE49-F238E27FC236}">
                <a16:creationId xmlns:a16="http://schemas.microsoft.com/office/drawing/2014/main" id="{303F37EA-9586-4369-8009-9328C6EE0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16113"/>
            <a:ext cx="8569325" cy="422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日期占位符 3">
            <a:extLst>
              <a:ext uri="{FF2B5EF4-FFF2-40B4-BE49-F238E27FC236}">
                <a16:creationId xmlns:a16="http://schemas.microsoft.com/office/drawing/2014/main" id="{6E9AFB6C-328B-4347-BD34-06A5F1C26E69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5FDF789-9183-4F7A-B55A-41B2C31E7D07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251" name="Rectangle 186">
            <a:extLst>
              <a:ext uri="{FF2B5EF4-FFF2-40B4-BE49-F238E27FC236}">
                <a16:creationId xmlns:a16="http://schemas.microsoft.com/office/drawing/2014/main" id="{BF54F852-A242-4691-B250-081C46564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252" name="Text Box 2">
            <a:extLst>
              <a:ext uri="{FF2B5EF4-FFF2-40B4-BE49-F238E27FC236}">
                <a16:creationId xmlns:a16="http://schemas.microsoft.com/office/drawing/2014/main" id="{4563F736-7C52-4BB9-AE36-4348F7766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963" y="639763"/>
            <a:ext cx="66960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小 结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325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07D1553-8E93-4B28-94A5-557436A0E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EA5A75A-D5BF-4D26-B9E4-2BC50919E3E6}"/>
              </a:ext>
            </a:extLst>
          </p:cNvPr>
          <p:cNvSpPr/>
          <p:nvPr/>
        </p:nvSpPr>
        <p:spPr>
          <a:xfrm>
            <a:off x="398463" y="1790700"/>
            <a:ext cx="8347075" cy="44608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）存在</a:t>
            </a:r>
            <a:r>
              <a:rPr lang="zh-CN" altLang="zh-CN" sz="2400" b="1" kern="1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既不是对称也不是反对称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的关系，也存在</a:t>
            </a:r>
            <a:r>
              <a:rPr lang="zh-CN" altLang="zh-CN" sz="2400" b="1" kern="1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既是对称也是反对称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的关系。</a:t>
            </a:r>
            <a:endParaRPr lang="zh-CN" altLang="zh-CN" sz="2400" b="1" kern="1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）关系</a:t>
            </a:r>
            <a:r>
              <a:rPr lang="en-US" altLang="zh-CN" sz="2400" b="1" i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是对称的当且仅当关系图中任何一对结点之间</a:t>
            </a:r>
            <a:r>
              <a:rPr lang="zh-CN" altLang="zh-CN" sz="2400" b="1" kern="1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要么存在方向相反的两条边，要么无任何边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；关系</a:t>
            </a:r>
            <a:r>
              <a:rPr lang="en-US" altLang="zh-CN" sz="2400" b="1" i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是反对称的当且仅当</a:t>
            </a:r>
            <a:r>
              <a:rPr lang="zh-CN" altLang="zh-CN" sz="2400" b="1" kern="1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关系图中任何一对结点之间至多有一条边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400" b="1" kern="1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）关系</a:t>
            </a:r>
            <a:r>
              <a:rPr lang="en-US" altLang="zh-CN" sz="2400" b="1" i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是对称的当且仅当</a:t>
            </a:r>
            <a:r>
              <a:rPr lang="en-US" altLang="zh-CN" sz="2400" b="1" i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的关系矩阵为</a:t>
            </a:r>
            <a:r>
              <a:rPr lang="zh-CN" altLang="zh-CN" sz="2400" b="1" kern="1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对称矩阵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；关系</a:t>
            </a:r>
            <a:r>
              <a:rPr lang="en-US" altLang="zh-CN" sz="2400" b="1" i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是反对称的当且仅当</a:t>
            </a:r>
            <a:r>
              <a:rPr lang="en-US" altLang="zh-CN" sz="2400" b="1" i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的关系矩阵为</a:t>
            </a:r>
            <a:r>
              <a:rPr lang="zh-CN" altLang="zh-CN" sz="2400" b="1" kern="1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反对称矩阵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，即</a:t>
            </a:r>
            <a:r>
              <a:rPr lang="zh-CN" altLang="zh-CN" sz="2400" b="1" kern="1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对称的两个元素中最多有一个等于</a:t>
            </a:r>
            <a:r>
              <a:rPr lang="en-US" altLang="zh-CN" sz="2400" b="1" kern="1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endParaRPr lang="zh-CN" altLang="zh-CN" sz="2400" b="1" kern="1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>
            <a:extLst>
              <a:ext uri="{FF2B5EF4-FFF2-40B4-BE49-F238E27FC236}">
                <a16:creationId xmlns:a16="http://schemas.microsoft.com/office/drawing/2014/main" id="{BB2D52A6-8D17-44E0-A73E-B521D9248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36613"/>
            <a:ext cx="6337300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关系的基本性质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E52DED0B-153E-4A20-885A-B659179209F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195513" y="2349500"/>
            <a:ext cx="4392612" cy="3311525"/>
          </a:xfrm>
        </p:spPr>
        <p:txBody>
          <a:bodyPr lIns="92075" tIns="46038" rIns="92075" bIns="46038"/>
          <a:lstStyle/>
          <a:p>
            <a:pPr>
              <a:lnSpc>
                <a:spcPct val="125000"/>
              </a:lnSpc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自反与反自反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对称与反对称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关系的传递性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关系性质的判定</a:t>
            </a:r>
          </a:p>
        </p:txBody>
      </p:sp>
      <p:pic>
        <p:nvPicPr>
          <p:cNvPr id="5427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9B7FA64-2951-44B7-A890-FE881D280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日期占位符 3">
            <a:extLst>
              <a:ext uri="{FF2B5EF4-FFF2-40B4-BE49-F238E27FC236}">
                <a16:creationId xmlns:a16="http://schemas.microsoft.com/office/drawing/2014/main" id="{AED5EA91-F49A-489C-9ADA-DFC872960D16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D942B84-65AE-4B5D-8277-B9F601A2023B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299" name="Rectangle 186">
            <a:extLst>
              <a:ext uri="{FF2B5EF4-FFF2-40B4-BE49-F238E27FC236}">
                <a16:creationId xmlns:a16="http://schemas.microsoft.com/office/drawing/2014/main" id="{C8F9CB8C-3C9F-4556-B431-27FCAB7E3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67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00" name="Text Box 2">
            <a:extLst>
              <a:ext uri="{FF2B5EF4-FFF2-40B4-BE49-F238E27FC236}">
                <a16:creationId xmlns:a16="http://schemas.microsoft.com/office/drawing/2014/main" id="{FDD1A8AE-816E-423B-A2D7-9D7587038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关系传递性定义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530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B4F738D-0984-442C-AEC9-534414CD5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CCF3953-EB45-49DB-8495-CDE5B0645F09}"/>
              </a:ext>
            </a:extLst>
          </p:cNvPr>
          <p:cNvSpPr/>
          <p:nvPr/>
        </p:nvSpPr>
        <p:spPr>
          <a:xfrm>
            <a:off x="142875" y="1839913"/>
            <a:ext cx="8858250" cy="443706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2400" b="1" kern="100" dirty="0">
                <a:solidFill>
                  <a:schemeClr val="bg1"/>
                </a:solidFill>
                <a:latin typeface="+mj-lt"/>
                <a:ea typeface="+mj-ea"/>
                <a:cs typeface="Times New Roman" panose="02020603050405020304" pitchFamily="18" charset="0"/>
              </a:rPr>
              <a:t>日常工作和生活中的很多关系都具有某种</a:t>
            </a:r>
            <a:r>
              <a:rPr lang="zh-CN" altLang="zh-CN" sz="2400" b="1" kern="100" dirty="0">
                <a:solidFill>
                  <a:srgbClr val="FFFF00"/>
                </a:solidFill>
                <a:latin typeface="+mj-lt"/>
                <a:ea typeface="+mj-ea"/>
                <a:cs typeface="Times New Roman" panose="02020603050405020304" pitchFamily="18" charset="0"/>
              </a:rPr>
              <a:t>传播</a:t>
            </a:r>
            <a:r>
              <a:rPr lang="zh-CN" altLang="zh-CN" sz="2400" b="1" kern="100" dirty="0">
                <a:solidFill>
                  <a:schemeClr val="bg1"/>
                </a:solidFill>
                <a:latin typeface="+mj-lt"/>
                <a:ea typeface="+mj-ea"/>
                <a:cs typeface="Times New Roman" panose="02020603050405020304" pitchFamily="18" charset="0"/>
              </a:rPr>
              <a:t>或</a:t>
            </a:r>
            <a:r>
              <a:rPr lang="zh-CN" altLang="zh-CN" sz="2400" b="1" kern="100" dirty="0">
                <a:solidFill>
                  <a:srgbClr val="FFFF00"/>
                </a:solidFill>
                <a:latin typeface="+mj-lt"/>
                <a:ea typeface="+mj-ea"/>
                <a:cs typeface="Times New Roman" panose="02020603050405020304" pitchFamily="18" charset="0"/>
              </a:rPr>
              <a:t>传递</a:t>
            </a:r>
            <a:r>
              <a:rPr lang="zh-CN" altLang="zh-CN" sz="2400" b="1" kern="100" dirty="0">
                <a:solidFill>
                  <a:schemeClr val="bg1"/>
                </a:solidFill>
                <a:latin typeface="+mj-lt"/>
                <a:ea typeface="+mj-ea"/>
                <a:cs typeface="Times New Roman" panose="02020603050405020304" pitchFamily="18" charset="0"/>
              </a:rPr>
              <a:t>性质</a:t>
            </a:r>
            <a:r>
              <a:rPr lang="zh-CN" altLang="en-US" sz="2400" b="1" kern="100" dirty="0">
                <a:solidFill>
                  <a:schemeClr val="bg1"/>
                </a:solidFill>
                <a:latin typeface="+mj-lt"/>
                <a:ea typeface="+mj-ea"/>
                <a:cs typeface="Times New Roman" panose="02020603050405020304" pitchFamily="18" charset="0"/>
              </a:rPr>
              <a:t>：</a:t>
            </a:r>
            <a:endParaRPr lang="en-US" altLang="zh-CN" sz="2400" b="1" kern="100" dirty="0">
              <a:solidFill>
                <a:schemeClr val="bg1"/>
              </a:solidFill>
              <a:latin typeface="+mj-lt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+mj-lt"/>
                <a:ea typeface="+mj-ea"/>
                <a:cs typeface="Times New Roman" panose="02020603050405020304" pitchFamily="18" charset="0"/>
              </a:rPr>
              <a:t>        </a:t>
            </a:r>
            <a:r>
              <a:rPr lang="zh-CN" altLang="zh-CN" sz="2400" b="1" kern="100" dirty="0">
                <a:solidFill>
                  <a:schemeClr val="bg1"/>
                </a:solidFill>
                <a:latin typeface="+mj-lt"/>
                <a:ea typeface="+mj-ea"/>
                <a:cs typeface="Times New Roman" panose="02020603050405020304" pitchFamily="18" charset="0"/>
              </a:rPr>
              <a:t>对于同学关系，</a:t>
            </a:r>
            <a:r>
              <a:rPr lang="zh-CN" altLang="zh-CN" sz="2400" b="1" kern="100" dirty="0">
                <a:solidFill>
                  <a:srgbClr val="FFFF00"/>
                </a:solidFill>
                <a:latin typeface="+mj-lt"/>
                <a:ea typeface="+mj-ea"/>
                <a:cs typeface="Times New Roman" panose="02020603050405020304" pitchFamily="18" charset="0"/>
              </a:rPr>
              <a:t>如果张三是李四的同学，李四又是王五的同学</a:t>
            </a:r>
            <a:r>
              <a:rPr lang="zh-CN" altLang="zh-CN" sz="2400" b="1" kern="100" dirty="0">
                <a:solidFill>
                  <a:schemeClr val="bg1"/>
                </a:solidFill>
                <a:latin typeface="+mj-lt"/>
                <a:ea typeface="+mj-ea"/>
                <a:cs typeface="Times New Roman" panose="02020603050405020304" pitchFamily="18" charset="0"/>
              </a:rPr>
              <a:t>，那么张三必然是王五的同学；</a:t>
            </a:r>
            <a:endParaRPr lang="en-US" altLang="zh-CN" sz="2400" b="1" kern="100" dirty="0">
              <a:solidFill>
                <a:schemeClr val="bg1"/>
              </a:solidFill>
              <a:latin typeface="+mj-lt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400" b="1" kern="100" dirty="0">
                <a:solidFill>
                  <a:schemeClr val="bg1"/>
                </a:solidFill>
                <a:latin typeface="+mj-lt"/>
                <a:ea typeface="+mj-ea"/>
                <a:cs typeface="Times New Roman" panose="02020603050405020304" pitchFamily="18" charset="0"/>
              </a:rPr>
              <a:t>        </a:t>
            </a:r>
            <a:r>
              <a:rPr lang="zh-CN" altLang="zh-CN" sz="2400" b="1" kern="100" dirty="0">
                <a:solidFill>
                  <a:schemeClr val="bg1"/>
                </a:solidFill>
                <a:latin typeface="+mj-lt"/>
                <a:ea typeface="+mj-ea"/>
                <a:cs typeface="Times New Roman" panose="02020603050405020304" pitchFamily="18" charset="0"/>
              </a:rPr>
              <a:t>对于两条直线之间的平行关系，</a:t>
            </a:r>
            <a:r>
              <a:rPr lang="zh-CN" altLang="zh-CN" sz="2400" b="1" kern="100" dirty="0">
                <a:solidFill>
                  <a:srgbClr val="FFFF00"/>
                </a:solidFill>
                <a:latin typeface="+mj-lt"/>
                <a:ea typeface="+mj-ea"/>
                <a:cs typeface="Times New Roman" panose="02020603050405020304" pitchFamily="18" charset="0"/>
              </a:rPr>
              <a:t>如果直线</a:t>
            </a:r>
            <a:r>
              <a:rPr lang="en-US" altLang="zh-CN" sz="2400" b="1" i="1" kern="100" dirty="0">
                <a:solidFill>
                  <a:srgbClr val="FFFF00"/>
                </a:solidFill>
                <a:latin typeface="+mj-lt"/>
                <a:ea typeface="+mj-ea"/>
              </a:rPr>
              <a:t>a</a:t>
            </a:r>
            <a:r>
              <a:rPr lang="zh-CN" altLang="zh-CN" sz="2400" b="1" kern="100" dirty="0">
                <a:solidFill>
                  <a:srgbClr val="FFFF00"/>
                </a:solidFill>
                <a:latin typeface="+mj-lt"/>
                <a:ea typeface="+mj-ea"/>
                <a:cs typeface="Times New Roman" panose="02020603050405020304" pitchFamily="18" charset="0"/>
              </a:rPr>
              <a:t>与直线</a:t>
            </a:r>
            <a:r>
              <a:rPr lang="en-US" altLang="zh-CN" sz="2400" b="1" i="1" kern="100" dirty="0">
                <a:solidFill>
                  <a:srgbClr val="FFFF00"/>
                </a:solidFill>
                <a:latin typeface="+mj-lt"/>
                <a:ea typeface="+mj-ea"/>
              </a:rPr>
              <a:t>b</a:t>
            </a:r>
            <a:r>
              <a:rPr lang="zh-CN" altLang="zh-CN" sz="2400" b="1" kern="100" dirty="0">
                <a:solidFill>
                  <a:srgbClr val="FFFF00"/>
                </a:solidFill>
                <a:latin typeface="+mj-lt"/>
                <a:ea typeface="+mj-ea"/>
                <a:cs typeface="Times New Roman" panose="02020603050405020304" pitchFamily="18" charset="0"/>
              </a:rPr>
              <a:t>平行，而直线</a:t>
            </a:r>
            <a:r>
              <a:rPr lang="en-US" altLang="zh-CN" sz="2400" b="1" i="1" kern="100" dirty="0">
                <a:solidFill>
                  <a:srgbClr val="FFFF00"/>
                </a:solidFill>
                <a:latin typeface="+mj-lt"/>
                <a:ea typeface="+mj-ea"/>
              </a:rPr>
              <a:t>b</a:t>
            </a:r>
            <a:r>
              <a:rPr lang="zh-CN" altLang="zh-CN" sz="2400" b="1" kern="100" dirty="0">
                <a:solidFill>
                  <a:srgbClr val="FFFF00"/>
                </a:solidFill>
                <a:latin typeface="+mj-lt"/>
                <a:ea typeface="+mj-ea"/>
                <a:cs typeface="Times New Roman" panose="02020603050405020304" pitchFamily="18" charset="0"/>
              </a:rPr>
              <a:t>又与直线</a:t>
            </a:r>
            <a:r>
              <a:rPr lang="en-US" altLang="zh-CN" sz="2400" b="1" kern="100" dirty="0">
                <a:solidFill>
                  <a:srgbClr val="FFFF00"/>
                </a:solidFill>
                <a:latin typeface="+mj-lt"/>
                <a:ea typeface="+mj-ea"/>
              </a:rPr>
              <a:t>c</a:t>
            </a:r>
            <a:r>
              <a:rPr lang="zh-CN" altLang="zh-CN" sz="2400" b="1" kern="100" dirty="0">
                <a:solidFill>
                  <a:srgbClr val="FFFF00"/>
                </a:solidFill>
                <a:latin typeface="+mj-lt"/>
                <a:ea typeface="+mj-ea"/>
                <a:cs typeface="Times New Roman" panose="02020603050405020304" pitchFamily="18" charset="0"/>
              </a:rPr>
              <a:t>平行</a:t>
            </a:r>
            <a:r>
              <a:rPr lang="zh-CN" altLang="zh-CN" sz="2400" b="1" kern="100" dirty="0">
                <a:solidFill>
                  <a:schemeClr val="bg1"/>
                </a:solidFill>
                <a:latin typeface="+mj-lt"/>
                <a:ea typeface="+mj-ea"/>
                <a:cs typeface="Times New Roman" panose="02020603050405020304" pitchFamily="18" charset="0"/>
              </a:rPr>
              <a:t>，那么必有直线</a:t>
            </a:r>
            <a:r>
              <a:rPr lang="en-US" altLang="zh-CN" sz="2400" b="1" i="1" kern="100" dirty="0">
                <a:solidFill>
                  <a:schemeClr val="bg1"/>
                </a:solidFill>
                <a:latin typeface="+mj-lt"/>
                <a:ea typeface="+mj-ea"/>
              </a:rPr>
              <a:t>a</a:t>
            </a:r>
            <a:r>
              <a:rPr lang="zh-CN" altLang="zh-CN" sz="2400" b="1" kern="100" dirty="0">
                <a:solidFill>
                  <a:schemeClr val="bg1"/>
                </a:solidFill>
                <a:latin typeface="+mj-lt"/>
                <a:ea typeface="+mj-ea"/>
                <a:cs typeface="Times New Roman" panose="02020603050405020304" pitchFamily="18" charset="0"/>
              </a:rPr>
              <a:t>与直线</a:t>
            </a:r>
            <a:r>
              <a:rPr lang="en-US" altLang="zh-CN" sz="2400" b="1" i="1" kern="100" dirty="0">
                <a:solidFill>
                  <a:schemeClr val="bg1"/>
                </a:solidFill>
                <a:latin typeface="+mj-lt"/>
                <a:ea typeface="+mj-ea"/>
              </a:rPr>
              <a:t>c</a:t>
            </a:r>
            <a:r>
              <a:rPr lang="zh-CN" altLang="zh-CN" sz="2400" b="1" kern="100" dirty="0">
                <a:solidFill>
                  <a:schemeClr val="bg1"/>
                </a:solidFill>
                <a:latin typeface="+mj-lt"/>
                <a:ea typeface="+mj-ea"/>
                <a:cs typeface="Times New Roman" panose="02020603050405020304" pitchFamily="18" charset="0"/>
              </a:rPr>
              <a:t>平行；</a:t>
            </a:r>
            <a:endParaRPr lang="en-US" altLang="zh-CN" sz="2400" b="1" kern="100" dirty="0">
              <a:solidFill>
                <a:schemeClr val="bg1"/>
              </a:solidFill>
              <a:latin typeface="+mj-lt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400" b="1" kern="100" dirty="0">
                <a:solidFill>
                  <a:schemeClr val="bg1"/>
                </a:solidFill>
                <a:latin typeface="+mj-lt"/>
                <a:ea typeface="+mj-ea"/>
                <a:cs typeface="Times New Roman" panose="02020603050405020304" pitchFamily="18" charset="0"/>
              </a:rPr>
              <a:t>        </a:t>
            </a:r>
            <a:r>
              <a:rPr lang="zh-CN" altLang="zh-CN" sz="2400" b="1" kern="100" dirty="0">
                <a:solidFill>
                  <a:schemeClr val="bg1"/>
                </a:solidFill>
                <a:latin typeface="+mj-lt"/>
                <a:ea typeface="+mj-ea"/>
                <a:cs typeface="Times New Roman" panose="02020603050405020304" pitchFamily="18" charset="0"/>
              </a:rPr>
              <a:t>对于两个整数之间的整除关系，</a:t>
            </a:r>
            <a:r>
              <a:rPr lang="zh-CN" altLang="zh-CN" sz="2400" b="1" kern="100" dirty="0">
                <a:solidFill>
                  <a:srgbClr val="FFFF00"/>
                </a:solidFill>
                <a:latin typeface="+mj-lt"/>
                <a:ea typeface="+mj-ea"/>
                <a:cs typeface="Times New Roman" panose="02020603050405020304" pitchFamily="18" charset="0"/>
              </a:rPr>
              <a:t>如果整数</a:t>
            </a:r>
            <a:r>
              <a:rPr lang="en-US" altLang="zh-CN" sz="2400" b="1" i="1" kern="100" dirty="0">
                <a:solidFill>
                  <a:srgbClr val="FFFF00"/>
                </a:solidFill>
                <a:latin typeface="+mj-lt"/>
                <a:ea typeface="+mj-ea"/>
              </a:rPr>
              <a:t>m</a:t>
            </a:r>
            <a:r>
              <a:rPr lang="zh-CN" altLang="zh-CN" sz="2400" b="1" kern="100" dirty="0">
                <a:solidFill>
                  <a:srgbClr val="FFFF00"/>
                </a:solidFill>
                <a:latin typeface="+mj-lt"/>
                <a:ea typeface="+mj-ea"/>
                <a:cs typeface="Times New Roman" panose="02020603050405020304" pitchFamily="18" charset="0"/>
              </a:rPr>
              <a:t>能整除整数</a:t>
            </a:r>
            <a:r>
              <a:rPr lang="en-US" altLang="zh-CN" sz="2400" b="1" i="1" kern="100" dirty="0">
                <a:solidFill>
                  <a:srgbClr val="FFFF00"/>
                </a:solidFill>
                <a:latin typeface="+mj-lt"/>
                <a:ea typeface="+mj-ea"/>
              </a:rPr>
              <a:t>n</a:t>
            </a:r>
            <a:r>
              <a:rPr lang="zh-CN" altLang="zh-CN" sz="2400" b="1" kern="100" dirty="0">
                <a:solidFill>
                  <a:srgbClr val="FFFF00"/>
                </a:solidFill>
                <a:latin typeface="+mj-lt"/>
                <a:ea typeface="+mj-ea"/>
                <a:cs typeface="Times New Roman" panose="02020603050405020304" pitchFamily="18" charset="0"/>
              </a:rPr>
              <a:t>，整数</a:t>
            </a:r>
            <a:r>
              <a:rPr lang="en-US" altLang="zh-CN" sz="2400" b="1" i="1" kern="100" dirty="0">
                <a:solidFill>
                  <a:srgbClr val="FFFF00"/>
                </a:solidFill>
                <a:latin typeface="+mj-lt"/>
                <a:ea typeface="+mj-ea"/>
              </a:rPr>
              <a:t>n</a:t>
            </a:r>
            <a:r>
              <a:rPr lang="zh-CN" altLang="zh-CN" sz="2400" b="1" kern="100" dirty="0">
                <a:solidFill>
                  <a:srgbClr val="FFFF00"/>
                </a:solidFill>
                <a:latin typeface="+mj-lt"/>
                <a:ea typeface="+mj-ea"/>
                <a:cs typeface="Times New Roman" panose="02020603050405020304" pitchFamily="18" charset="0"/>
              </a:rPr>
              <a:t>又能整除</a:t>
            </a:r>
            <a:r>
              <a:rPr lang="en-US" altLang="zh-CN" sz="2400" b="1" i="1" kern="100" dirty="0">
                <a:solidFill>
                  <a:srgbClr val="FFFF00"/>
                </a:solidFill>
                <a:latin typeface="+mj-lt"/>
                <a:ea typeface="+mj-ea"/>
              </a:rPr>
              <a:t>k</a:t>
            </a:r>
            <a:r>
              <a:rPr lang="zh-CN" altLang="zh-CN" sz="2400" b="1" kern="100" dirty="0">
                <a:solidFill>
                  <a:schemeClr val="bg1"/>
                </a:solidFill>
                <a:latin typeface="+mj-lt"/>
                <a:ea typeface="+mj-ea"/>
                <a:cs typeface="Times New Roman" panose="02020603050405020304" pitchFamily="18" charset="0"/>
              </a:rPr>
              <a:t>，那么</a:t>
            </a:r>
            <a:r>
              <a:rPr lang="en-US" altLang="zh-CN" sz="2400" b="1" i="1" kern="100" dirty="0">
                <a:solidFill>
                  <a:schemeClr val="bg1"/>
                </a:solidFill>
                <a:latin typeface="+mj-lt"/>
                <a:ea typeface="+mj-ea"/>
              </a:rPr>
              <a:t>m</a:t>
            </a:r>
            <a:r>
              <a:rPr lang="zh-CN" altLang="zh-CN" sz="2400" b="1" kern="100" dirty="0">
                <a:solidFill>
                  <a:schemeClr val="bg1"/>
                </a:solidFill>
                <a:latin typeface="+mj-lt"/>
                <a:ea typeface="+mj-ea"/>
                <a:cs typeface="Times New Roman" panose="02020603050405020304" pitchFamily="18" charset="0"/>
              </a:rPr>
              <a:t>必然能整除整数</a:t>
            </a:r>
            <a:r>
              <a:rPr lang="en-US" altLang="zh-CN" sz="2400" b="1" i="1" kern="100" dirty="0">
                <a:solidFill>
                  <a:schemeClr val="bg1"/>
                </a:solidFill>
                <a:latin typeface="+mj-lt"/>
                <a:ea typeface="+mj-ea"/>
              </a:rPr>
              <a:t>k</a:t>
            </a:r>
            <a:r>
              <a:rPr lang="zh-CN" altLang="en-US" sz="2400" b="1" kern="100" dirty="0">
                <a:solidFill>
                  <a:schemeClr val="bg1"/>
                </a:solidFill>
                <a:latin typeface="+mj-lt"/>
                <a:ea typeface="+mj-ea"/>
                <a:cs typeface="Times New Roman" panose="02020603050405020304" pitchFamily="18" charset="0"/>
              </a:rPr>
              <a:t>；</a:t>
            </a:r>
            <a:endParaRPr lang="en-US" altLang="zh-CN" sz="2400" b="1" kern="100" dirty="0">
              <a:solidFill>
                <a:schemeClr val="bg1"/>
              </a:solidFill>
              <a:latin typeface="+mj-lt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400" b="1" i="1" kern="100" dirty="0">
                <a:solidFill>
                  <a:schemeClr val="bg1"/>
                </a:solidFill>
                <a:latin typeface="+mj-lt"/>
                <a:ea typeface="+mj-ea"/>
                <a:cs typeface="Times New Roman" panose="02020603050405020304" pitchFamily="18" charset="0"/>
              </a:rPr>
              <a:t>        </a:t>
            </a:r>
            <a:r>
              <a:rPr lang="zh-CN" altLang="zh-CN" sz="2400" b="1" kern="100" dirty="0">
                <a:solidFill>
                  <a:schemeClr val="bg1"/>
                </a:solidFill>
                <a:latin typeface="+mj-lt"/>
                <a:ea typeface="+mj-ea"/>
                <a:cs typeface="Times New Roman" panose="02020603050405020304" pitchFamily="18" charset="0"/>
              </a:rPr>
              <a:t>等等。</a:t>
            </a:r>
            <a:r>
              <a:rPr lang="zh-CN" altLang="en-US" sz="2400" b="1" kern="100" dirty="0">
                <a:solidFill>
                  <a:schemeClr val="bg1"/>
                </a:solidFill>
                <a:latin typeface="+mj-lt"/>
                <a:ea typeface="+mj-ea"/>
                <a:cs typeface="Times New Roman" panose="02020603050405020304" pitchFamily="18" charset="0"/>
              </a:rPr>
              <a:t>。。</a:t>
            </a:r>
            <a:endParaRPr lang="zh-CN" altLang="en-US" sz="2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日期占位符 3">
            <a:extLst>
              <a:ext uri="{FF2B5EF4-FFF2-40B4-BE49-F238E27FC236}">
                <a16:creationId xmlns:a16="http://schemas.microsoft.com/office/drawing/2014/main" id="{3F80BA8E-F384-4891-B093-104478D1AEC1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CFEF031-8659-434C-97D5-CEC50A9AEF8A}" type="datetime1"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59" name="页脚占位符 4">
            <a:extLst>
              <a:ext uri="{FF2B5EF4-FFF2-40B4-BE49-F238E27FC236}">
                <a16:creationId xmlns:a16="http://schemas.microsoft.com/office/drawing/2014/main" id="{5819810A-DC3D-4D94-8363-6774B10F868B}"/>
              </a:ext>
            </a:extLst>
          </p:cNvPr>
          <p:cNvSpPr txBox="1">
            <a:spLocks noGrp="1"/>
          </p:cNvSpPr>
          <p:nvPr/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</a:rPr>
              <a:t>计算机应用技术研究所</a:t>
            </a:r>
          </a:p>
        </p:txBody>
      </p:sp>
      <p:sp>
        <p:nvSpPr>
          <p:cNvPr id="19460" name="灯片编号占位符 5">
            <a:extLst>
              <a:ext uri="{FF2B5EF4-FFF2-40B4-BE49-F238E27FC236}">
                <a16:creationId xmlns:a16="http://schemas.microsoft.com/office/drawing/2014/main" id="{A7B37F9F-01E3-4A92-A3F1-C153490945AF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FB65D39-9162-4D42-BAFC-E9F8E6D32391}" type="slidenum">
              <a:rPr lang="en-US" altLang="zh-CN" sz="1400" b="1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61" name="Rectangle 4">
            <a:extLst>
              <a:ext uri="{FF2B5EF4-FFF2-40B4-BE49-F238E27FC236}">
                <a16:creationId xmlns:a16="http://schemas.microsoft.com/office/drawing/2014/main" id="{F6B9EE40-B99C-462C-A670-C8B575CF7530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190625" y="2565400"/>
            <a:ext cx="7197725" cy="1439863"/>
          </a:xfrm>
          <a:solidFill>
            <a:srgbClr val="0000FF"/>
          </a:solidFill>
        </p:spPr>
        <p:txBody>
          <a:bodyPr/>
          <a:lstStyle/>
          <a:p>
            <a:pPr eaLnBrk="1" hangingPunct="1"/>
            <a:r>
              <a:rPr lang="zh-CN" altLang="en-US" sz="6600" b="1">
                <a:solidFill>
                  <a:schemeClr val="bg1"/>
                </a:solidFill>
              </a:rPr>
              <a:t>关系的基本性质</a:t>
            </a:r>
          </a:p>
        </p:txBody>
      </p:sp>
      <p:pic>
        <p:nvPicPr>
          <p:cNvPr id="19462" name="Picture 7" descr="C:\Program Files\Microsoft Office\MEDIA\CAGCAT10\j0292982.wmf">
            <a:extLst>
              <a:ext uri="{FF2B5EF4-FFF2-40B4-BE49-F238E27FC236}">
                <a16:creationId xmlns:a16="http://schemas.microsoft.com/office/drawing/2014/main" id="{19436299-C69D-4BB5-A409-254DBFB57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4738688"/>
            <a:ext cx="13716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日期占位符 3">
            <a:extLst>
              <a:ext uri="{FF2B5EF4-FFF2-40B4-BE49-F238E27FC236}">
                <a16:creationId xmlns:a16="http://schemas.microsoft.com/office/drawing/2014/main" id="{189236B5-EAEC-47EF-BD44-19B7F26946A7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2681678-3F71-4A42-A0E1-A20DCDC0000C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323" name="Rectangle 186">
            <a:extLst>
              <a:ext uri="{FF2B5EF4-FFF2-40B4-BE49-F238E27FC236}">
                <a16:creationId xmlns:a16="http://schemas.microsoft.com/office/drawing/2014/main" id="{A4DBA958-6FD1-4BA4-B4B3-E65D6F947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67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6324" name="Text Box 2">
            <a:extLst>
              <a:ext uri="{FF2B5EF4-FFF2-40B4-BE49-F238E27FC236}">
                <a16:creationId xmlns:a16="http://schemas.microsoft.com/office/drawing/2014/main" id="{D19A44E9-31DC-41A5-8C85-3290AED59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关系传递性定义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632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A9B4DA5-732D-4038-B6D5-5594DB984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图片 6">
            <a:extLst>
              <a:ext uri="{FF2B5EF4-FFF2-40B4-BE49-F238E27FC236}">
                <a16:creationId xmlns:a16="http://schemas.microsoft.com/office/drawing/2014/main" id="{DED6F3BF-42CA-4F8D-B63C-A7029C66B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" y="1947863"/>
            <a:ext cx="8937625" cy="420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日期占位符 3">
            <a:extLst>
              <a:ext uri="{FF2B5EF4-FFF2-40B4-BE49-F238E27FC236}">
                <a16:creationId xmlns:a16="http://schemas.microsoft.com/office/drawing/2014/main" id="{5FDB31E7-E158-407C-A38C-316ACCFCB77A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4ECE286-15B0-4DD3-9170-A2FF2589D138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347" name="Rectangle 186">
            <a:extLst>
              <a:ext uri="{FF2B5EF4-FFF2-40B4-BE49-F238E27FC236}">
                <a16:creationId xmlns:a16="http://schemas.microsoft.com/office/drawing/2014/main" id="{34C68E90-5D25-442B-B26A-83236C3AF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67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7348" name="Text Box 2">
            <a:extLst>
              <a:ext uri="{FF2B5EF4-FFF2-40B4-BE49-F238E27FC236}">
                <a16:creationId xmlns:a16="http://schemas.microsoft.com/office/drawing/2014/main" id="{8B601B92-D970-4544-B3AB-BCE909D42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传递性的表征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734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B163B58-6149-4C0E-9955-1E69D6D99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7" descr="QQ截图20151031155504">
            <a:extLst>
              <a:ext uri="{FF2B5EF4-FFF2-40B4-BE49-F238E27FC236}">
                <a16:creationId xmlns:a16="http://schemas.microsoft.com/office/drawing/2014/main" id="{22E4A64D-0BCE-40BE-8E5F-AA64E1324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89138"/>
            <a:ext cx="7956550" cy="378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日期占位符 3">
            <a:extLst>
              <a:ext uri="{FF2B5EF4-FFF2-40B4-BE49-F238E27FC236}">
                <a16:creationId xmlns:a16="http://schemas.microsoft.com/office/drawing/2014/main" id="{E099D79C-E1DE-4610-8C1E-79EBBBDB95FD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ADDBA25-9C18-4793-9406-289F9DF6CA65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371" name="Rectangle 186">
            <a:extLst>
              <a:ext uri="{FF2B5EF4-FFF2-40B4-BE49-F238E27FC236}">
                <a16:creationId xmlns:a16="http://schemas.microsoft.com/office/drawing/2014/main" id="{F81D341E-2C69-4F9F-9736-99AA92C03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67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8372" name="Text Box 2">
            <a:extLst>
              <a:ext uri="{FF2B5EF4-FFF2-40B4-BE49-F238E27FC236}">
                <a16:creationId xmlns:a16="http://schemas.microsoft.com/office/drawing/2014/main" id="{893766BC-935F-4E01-A91C-9EB1C5C63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837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90519AF5-D1E1-4806-BC19-9BAFDAF5F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8" descr="QQ截图20151120121244">
            <a:extLst>
              <a:ext uri="{FF2B5EF4-FFF2-40B4-BE49-F238E27FC236}">
                <a16:creationId xmlns:a16="http://schemas.microsoft.com/office/drawing/2014/main" id="{CF2192F3-0703-46A8-99C2-BF741B83C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44675"/>
            <a:ext cx="8316912" cy="428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日期占位符 3">
            <a:extLst>
              <a:ext uri="{FF2B5EF4-FFF2-40B4-BE49-F238E27FC236}">
                <a16:creationId xmlns:a16="http://schemas.microsoft.com/office/drawing/2014/main" id="{5EF143E2-24B2-4B7D-A87C-6BE00419A463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EEA5CE9-9391-4CA3-A52E-97A890437BEC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395" name="Rectangle 186">
            <a:extLst>
              <a:ext uri="{FF2B5EF4-FFF2-40B4-BE49-F238E27FC236}">
                <a16:creationId xmlns:a16="http://schemas.microsoft.com/office/drawing/2014/main" id="{C7FEC659-5027-4C75-A14B-7F1655FEF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67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396" name="Text Box 2">
            <a:extLst>
              <a:ext uri="{FF2B5EF4-FFF2-40B4-BE49-F238E27FC236}">
                <a16:creationId xmlns:a16="http://schemas.microsoft.com/office/drawing/2014/main" id="{88796ED6-F11D-40E8-85A6-B57334321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939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F543123-26DF-4842-894A-96A1D611F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8" descr="无标题14">
            <a:extLst>
              <a:ext uri="{FF2B5EF4-FFF2-40B4-BE49-F238E27FC236}">
                <a16:creationId xmlns:a16="http://schemas.microsoft.com/office/drawing/2014/main" id="{26D94FFD-4D0C-4FDC-A5B9-BFB3B87CB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89138"/>
            <a:ext cx="813752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日期占位符 3">
            <a:extLst>
              <a:ext uri="{FF2B5EF4-FFF2-40B4-BE49-F238E27FC236}">
                <a16:creationId xmlns:a16="http://schemas.microsoft.com/office/drawing/2014/main" id="{6AC5DEB4-9D81-431A-A325-3FDA624A8F48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8CBFCE7-459C-4903-844D-9A3E13E74A7E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419" name="Rectangle 186">
            <a:extLst>
              <a:ext uri="{FF2B5EF4-FFF2-40B4-BE49-F238E27FC236}">
                <a16:creationId xmlns:a16="http://schemas.microsoft.com/office/drawing/2014/main" id="{6C287812-D30D-4BC3-B666-9417B3359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67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72F34872-EE39-4E07-B635-5F8E3607D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58838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042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04E6F93-B159-42CB-8C94-BAD532B4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图片 2">
            <a:extLst>
              <a:ext uri="{FF2B5EF4-FFF2-40B4-BE49-F238E27FC236}">
                <a16:creationId xmlns:a16="http://schemas.microsoft.com/office/drawing/2014/main" id="{30E14E1C-501A-489F-875F-03B2014F6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5084763"/>
            <a:ext cx="797083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图片 4">
            <a:extLst>
              <a:ext uri="{FF2B5EF4-FFF2-40B4-BE49-F238E27FC236}">
                <a16:creationId xmlns:a16="http://schemas.microsoft.com/office/drawing/2014/main" id="{91F7CA8B-15F0-4D5D-BE25-CD91F977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2420938"/>
            <a:ext cx="7716838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日期占位符 3">
            <a:extLst>
              <a:ext uri="{FF2B5EF4-FFF2-40B4-BE49-F238E27FC236}">
                <a16:creationId xmlns:a16="http://schemas.microsoft.com/office/drawing/2014/main" id="{49D35209-972D-4176-9130-D7F1EEA6C7E2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AE09DC6-AC56-40B5-BA8B-362684F644DB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43" name="Rectangle 186">
            <a:extLst>
              <a:ext uri="{FF2B5EF4-FFF2-40B4-BE49-F238E27FC236}">
                <a16:creationId xmlns:a16="http://schemas.microsoft.com/office/drawing/2014/main" id="{CFA7C092-0EC3-4156-99F2-6F8A51C38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67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444" name="Text Box 2">
            <a:extLst>
              <a:ext uri="{FF2B5EF4-FFF2-40B4-BE49-F238E27FC236}">
                <a16:creationId xmlns:a16="http://schemas.microsoft.com/office/drawing/2014/main" id="{CBF98135-D3BF-45CD-9A3D-A02E291BF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286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144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D613FA9-C311-439C-AF5B-C5A3D932C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A88D212-2AF4-463A-91AA-4CFCF72B38BB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1520" y="1805860"/>
            <a:ext cx="8784976" cy="4312784"/>
          </a:xfrm>
          <a:prstGeom prst="rect">
            <a:avLst/>
          </a:prstGeom>
          <a:blipFill>
            <a:blip r:embed="rId4"/>
            <a:stretch>
              <a:fillRect l="-1041" t="-1412" r="-1110" b="-183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占位符 3">
            <a:extLst>
              <a:ext uri="{FF2B5EF4-FFF2-40B4-BE49-F238E27FC236}">
                <a16:creationId xmlns:a16="http://schemas.microsoft.com/office/drawing/2014/main" id="{77C41415-0303-43EF-A404-B54E16BF1F9C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1D8B322-C0FA-4B1A-922D-A33131C83451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467" name="Rectangle 186">
            <a:extLst>
              <a:ext uri="{FF2B5EF4-FFF2-40B4-BE49-F238E27FC236}">
                <a16:creationId xmlns:a16="http://schemas.microsoft.com/office/drawing/2014/main" id="{F23F0044-ABBB-426F-BF83-50B3BAED7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67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68" name="Text Box 2">
            <a:extLst>
              <a:ext uri="{FF2B5EF4-FFF2-40B4-BE49-F238E27FC236}">
                <a16:creationId xmlns:a16="http://schemas.microsoft.com/office/drawing/2014/main" id="{33D42200-9EA7-476E-B9AD-55A7876F4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246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285667F-9AE5-4D36-A993-520ADC6C0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图片 1">
            <a:extLst>
              <a:ext uri="{FF2B5EF4-FFF2-40B4-BE49-F238E27FC236}">
                <a16:creationId xmlns:a16="http://schemas.microsoft.com/office/drawing/2014/main" id="{7254DBB0-9D64-4C0D-B950-6928ED3C2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730375"/>
            <a:ext cx="8709025" cy="450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日期占位符 3">
            <a:extLst>
              <a:ext uri="{FF2B5EF4-FFF2-40B4-BE49-F238E27FC236}">
                <a16:creationId xmlns:a16="http://schemas.microsoft.com/office/drawing/2014/main" id="{EE82F6FF-A13A-432D-9C38-DFBCC10A5F3B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B2063F6-2E0F-4DA6-B81C-C75DD11D7186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491" name="Rectangle 186">
            <a:extLst>
              <a:ext uri="{FF2B5EF4-FFF2-40B4-BE49-F238E27FC236}">
                <a16:creationId xmlns:a16="http://schemas.microsoft.com/office/drawing/2014/main" id="{E69F0F60-6E33-4544-89AA-B75116B13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67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3492" name="Text Box 2">
            <a:extLst>
              <a:ext uri="{FF2B5EF4-FFF2-40B4-BE49-F238E27FC236}">
                <a16:creationId xmlns:a16="http://schemas.microsoft.com/office/drawing/2014/main" id="{142C910D-A7B5-4829-880D-54FDB7A11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小 结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349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609A5B1-166E-4D63-B4F3-C3F31D687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7" descr="QQ截图20151031162021">
            <a:extLst>
              <a:ext uri="{FF2B5EF4-FFF2-40B4-BE49-F238E27FC236}">
                <a16:creationId xmlns:a16="http://schemas.microsoft.com/office/drawing/2014/main" id="{4B451E7B-170B-4D6A-8297-883C8FDA0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01800"/>
            <a:ext cx="7775575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日期占位符 3">
            <a:extLst>
              <a:ext uri="{FF2B5EF4-FFF2-40B4-BE49-F238E27FC236}">
                <a16:creationId xmlns:a16="http://schemas.microsoft.com/office/drawing/2014/main" id="{2F1ECAE4-4772-4637-BF9B-839E9C3B4142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C3395CC-8EF4-419D-8210-B7EB704900D6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4515" name="Rectangle 186">
            <a:extLst>
              <a:ext uri="{FF2B5EF4-FFF2-40B4-BE49-F238E27FC236}">
                <a16:creationId xmlns:a16="http://schemas.microsoft.com/office/drawing/2014/main" id="{C4C194EE-3E47-415F-9A53-59FB77975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67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4516" name="Text Box 2">
            <a:extLst>
              <a:ext uri="{FF2B5EF4-FFF2-40B4-BE49-F238E27FC236}">
                <a16:creationId xmlns:a16="http://schemas.microsoft.com/office/drawing/2014/main" id="{A87F50FE-B894-4F3D-8347-7A2F12AAB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451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C113B54-1942-4B9A-8E6E-B86E81F9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Picture 7" descr="QQ截图20151031162640">
            <a:extLst>
              <a:ext uri="{FF2B5EF4-FFF2-40B4-BE49-F238E27FC236}">
                <a16:creationId xmlns:a16="http://schemas.microsoft.com/office/drawing/2014/main" id="{21989CC0-3B54-4EE4-A164-35AF2088E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827213"/>
            <a:ext cx="784860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日期占位符 3">
            <a:extLst>
              <a:ext uri="{FF2B5EF4-FFF2-40B4-BE49-F238E27FC236}">
                <a16:creationId xmlns:a16="http://schemas.microsoft.com/office/drawing/2014/main" id="{941E1A34-EF26-4612-AD12-81CA931F21CF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8A24733-EEA8-47EB-A8EE-F2312C01B9EE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5539" name="Rectangle 186">
            <a:extLst>
              <a:ext uri="{FF2B5EF4-FFF2-40B4-BE49-F238E27FC236}">
                <a16:creationId xmlns:a16="http://schemas.microsoft.com/office/drawing/2014/main" id="{5C610DD1-2488-4AD6-8F21-2341A6EFA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67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540" name="Text Box 2">
            <a:extLst>
              <a:ext uri="{FF2B5EF4-FFF2-40B4-BE49-F238E27FC236}">
                <a16:creationId xmlns:a16="http://schemas.microsoft.com/office/drawing/2014/main" id="{186CAB3B-3D93-4B20-BE66-213D0BC5A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554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7F6B4F0-561F-4895-8601-DC5D9E068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7" descr="QQ截图20151031162829">
            <a:extLst>
              <a:ext uri="{FF2B5EF4-FFF2-40B4-BE49-F238E27FC236}">
                <a16:creationId xmlns:a16="http://schemas.microsoft.com/office/drawing/2014/main" id="{57D9C4C6-92F3-41EA-B511-FA8AF9251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63725"/>
            <a:ext cx="8223250" cy="431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756B56CA-3BDC-4E23-9E77-77A7EEC59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36613"/>
            <a:ext cx="6337300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关系的基本性质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081D468F-23E5-4E54-80AE-E6665A00F8F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84438" y="2276475"/>
            <a:ext cx="4608512" cy="3311525"/>
          </a:xfrm>
        </p:spPr>
        <p:txBody>
          <a:bodyPr lIns="92075" tIns="46038" rIns="92075" bIns="46038"/>
          <a:lstStyle/>
          <a:p>
            <a:pPr>
              <a:lnSpc>
                <a:spcPct val="125000"/>
              </a:lnSpc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自反与反自反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对称与反对称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关系的传递性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关系性质的判定</a:t>
            </a:r>
          </a:p>
        </p:txBody>
      </p:sp>
      <p:pic>
        <p:nvPicPr>
          <p:cNvPr id="2048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E098FDC0-D21A-4286-A736-1CA4CA173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日期占位符 3">
            <a:extLst>
              <a:ext uri="{FF2B5EF4-FFF2-40B4-BE49-F238E27FC236}">
                <a16:creationId xmlns:a16="http://schemas.microsoft.com/office/drawing/2014/main" id="{C2E1A426-3DBC-44BD-8DC4-0C4538356E3F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AB6ADB0-B3BE-462F-A121-EC200A1899E4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563" name="Rectangle 186">
            <a:extLst>
              <a:ext uri="{FF2B5EF4-FFF2-40B4-BE49-F238E27FC236}">
                <a16:creationId xmlns:a16="http://schemas.microsoft.com/office/drawing/2014/main" id="{D17EE4C9-69A4-404A-92B3-F877FCA66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67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564" name="Text Box 2">
            <a:extLst>
              <a:ext uri="{FF2B5EF4-FFF2-40B4-BE49-F238E27FC236}">
                <a16:creationId xmlns:a16="http://schemas.microsoft.com/office/drawing/2014/main" id="{DCE336E2-8C5E-40DA-A493-8997229C6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656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22606B0-20F1-4447-BA1B-4B1D1CB4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6" name="Picture 7" descr="QQ截图20151031163239">
            <a:extLst>
              <a:ext uri="{FF2B5EF4-FFF2-40B4-BE49-F238E27FC236}">
                <a16:creationId xmlns:a16="http://schemas.microsoft.com/office/drawing/2014/main" id="{0C75417E-D28D-4FC1-8432-E330CA7D9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66900"/>
            <a:ext cx="7920037" cy="422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日期占位符 3">
            <a:extLst>
              <a:ext uri="{FF2B5EF4-FFF2-40B4-BE49-F238E27FC236}">
                <a16:creationId xmlns:a16="http://schemas.microsoft.com/office/drawing/2014/main" id="{A76BB21B-0620-4FAC-832D-6AFCC90C8C43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D48F319-0FDD-47B7-B517-78672E17A5D2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5DCE966A-6374-417D-97DB-14BF85B3D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758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B9EE1916-7E96-4886-839F-F05CB137D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Picture 7" descr="QQ截图20151031163435">
            <a:extLst>
              <a:ext uri="{FF2B5EF4-FFF2-40B4-BE49-F238E27FC236}">
                <a16:creationId xmlns:a16="http://schemas.microsoft.com/office/drawing/2014/main" id="{477D5243-D854-4F2C-8368-AE990A5A8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16113"/>
            <a:ext cx="7669213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">
            <a:extLst>
              <a:ext uri="{FF2B5EF4-FFF2-40B4-BE49-F238E27FC236}">
                <a16:creationId xmlns:a16="http://schemas.microsoft.com/office/drawing/2014/main" id="{0E120CE9-2F3D-4EA2-9203-FCA9F5500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36613"/>
            <a:ext cx="6337300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关系的基本性质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EA918D49-BF5A-4AC7-A911-6227A79E44F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159000" y="2349500"/>
            <a:ext cx="4537075" cy="3240088"/>
          </a:xfrm>
        </p:spPr>
        <p:txBody>
          <a:bodyPr lIns="92075" tIns="46038" rIns="92075" bIns="46038"/>
          <a:lstStyle/>
          <a:p>
            <a:pPr>
              <a:lnSpc>
                <a:spcPct val="125000"/>
              </a:lnSpc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自反与反自反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对称与反对称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关系的传递性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关系性质的判定</a:t>
            </a:r>
          </a:p>
        </p:txBody>
      </p:sp>
      <p:pic>
        <p:nvPicPr>
          <p:cNvPr id="6861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F82E643-23AB-4467-9D4C-7CE27F92C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日期占位符 3">
            <a:extLst>
              <a:ext uri="{FF2B5EF4-FFF2-40B4-BE49-F238E27FC236}">
                <a16:creationId xmlns:a16="http://schemas.microsoft.com/office/drawing/2014/main" id="{4002D085-5F48-4409-9952-2577012414A3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102E29-2621-453B-8A99-F19BF4D57C1F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9635" name="Rectangle 186">
            <a:extLst>
              <a:ext uri="{FF2B5EF4-FFF2-40B4-BE49-F238E27FC236}">
                <a16:creationId xmlns:a16="http://schemas.microsoft.com/office/drawing/2014/main" id="{82CF7D2B-B06E-41EC-B809-EFD91FF4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67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9636" name="Text Box 2">
            <a:extLst>
              <a:ext uri="{FF2B5EF4-FFF2-40B4-BE49-F238E27FC236}">
                <a16:creationId xmlns:a16="http://schemas.microsoft.com/office/drawing/2014/main" id="{74FEF359-B7FC-4EAB-A985-5D22626CE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58838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关系性质判定方法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963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A3D486B-4C5A-4C3C-95CF-D480510DB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8" name="图片 4">
            <a:extLst>
              <a:ext uri="{FF2B5EF4-FFF2-40B4-BE49-F238E27FC236}">
                <a16:creationId xmlns:a16="http://schemas.microsoft.com/office/drawing/2014/main" id="{49086E38-0111-45F6-A121-57F577B7E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2349500"/>
            <a:ext cx="7605713" cy="316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占位符 3">
            <a:extLst>
              <a:ext uri="{FF2B5EF4-FFF2-40B4-BE49-F238E27FC236}">
                <a16:creationId xmlns:a16="http://schemas.microsoft.com/office/drawing/2014/main" id="{737DA92F-28BA-45E7-96F2-CDCD2C9814A5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B0BC2AD-0E07-4181-8136-950F02E9DDA8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659" name="Rectangle 186">
            <a:extLst>
              <a:ext uri="{FF2B5EF4-FFF2-40B4-BE49-F238E27FC236}">
                <a16:creationId xmlns:a16="http://schemas.microsoft.com/office/drawing/2014/main" id="{DD9212A0-030A-4AE2-A101-7EADD80C5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67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066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E6B3DE97-354D-4C89-A312-67EDEACC3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7" descr="QQ截图20151031162021">
            <a:extLst>
              <a:ext uri="{FF2B5EF4-FFF2-40B4-BE49-F238E27FC236}">
                <a16:creationId xmlns:a16="http://schemas.microsoft.com/office/drawing/2014/main" id="{EE37615F-5750-4597-A6BD-7AAA3253D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01800"/>
            <a:ext cx="7775575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Text Box 2">
            <a:extLst>
              <a:ext uri="{FF2B5EF4-FFF2-40B4-BE49-F238E27FC236}">
                <a16:creationId xmlns:a16="http://schemas.microsoft.com/office/drawing/2014/main" id="{4F78C787-13AF-43F7-94E7-1ADA2ED48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85813"/>
            <a:ext cx="7058025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关系性质判定方法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日期占位符 3">
            <a:extLst>
              <a:ext uri="{FF2B5EF4-FFF2-40B4-BE49-F238E27FC236}">
                <a16:creationId xmlns:a16="http://schemas.microsoft.com/office/drawing/2014/main" id="{C8917335-AD8E-4F79-8A36-761699389ED9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0F114FE-0C2A-4A26-B895-D8D492DE9E41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683" name="Text Box 2">
            <a:extLst>
              <a:ext uri="{FF2B5EF4-FFF2-40B4-BE49-F238E27FC236}">
                <a16:creationId xmlns:a16="http://schemas.microsoft.com/office/drawing/2014/main" id="{5BCBF97F-7647-4F3D-BD11-E984BF803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关系性质判定定理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168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D40F8A6-1DC6-4788-AF56-5DE5B49BF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CF251BC-46BE-42EB-A6B2-54EBFD125C39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7544" y="2204864"/>
            <a:ext cx="8424936" cy="3510961"/>
          </a:xfrm>
          <a:prstGeom prst="rect">
            <a:avLst/>
          </a:prstGeom>
          <a:blipFill>
            <a:blip r:embed="rId4"/>
            <a:stretch>
              <a:fillRect t="-2083" r="-217" b="-4514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日期占位符 3">
            <a:extLst>
              <a:ext uri="{FF2B5EF4-FFF2-40B4-BE49-F238E27FC236}">
                <a16:creationId xmlns:a16="http://schemas.microsoft.com/office/drawing/2014/main" id="{18508BD1-DD90-486A-A54D-823782948C17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AE7CA7C-6367-4EED-9D04-203F5DECDB32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707" name="Text Box 2">
            <a:extLst>
              <a:ext uri="{FF2B5EF4-FFF2-40B4-BE49-F238E27FC236}">
                <a16:creationId xmlns:a16="http://schemas.microsoft.com/office/drawing/2014/main" id="{45D14115-9021-48D3-A41D-A97BADA83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47688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关系性质判定定理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270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95DA97A-15F2-4659-B933-030CCC924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A5AD2B4-C48D-489B-B232-8F49257D461E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93855" y="1772816"/>
            <a:ext cx="8173231" cy="4418774"/>
          </a:xfrm>
          <a:prstGeom prst="rect">
            <a:avLst/>
          </a:prstGeom>
          <a:blipFill>
            <a:blip r:embed="rId4"/>
            <a:stretch>
              <a:fillRect l="-1119" t="-966" r="-1193" b="-220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日期占位符 3">
            <a:extLst>
              <a:ext uri="{FF2B5EF4-FFF2-40B4-BE49-F238E27FC236}">
                <a16:creationId xmlns:a16="http://schemas.microsoft.com/office/drawing/2014/main" id="{27D9395C-8E62-4263-ACBA-D89F40CFC601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17F9752-8999-49BF-87D8-4EBDD903397F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3731" name="Text Box 2">
            <a:extLst>
              <a:ext uri="{FF2B5EF4-FFF2-40B4-BE49-F238E27FC236}">
                <a16:creationId xmlns:a16="http://schemas.microsoft.com/office/drawing/2014/main" id="{067971B0-9B7C-4D21-9C63-75C81690E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569913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关系性质判定定理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373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CBA5CC5-8179-45E9-8017-C637ABF7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C6DFA2D-C63F-4F3C-A0D6-B1EE32FB88F5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1560" y="1826994"/>
            <a:ext cx="8137189" cy="4461093"/>
          </a:xfrm>
          <a:prstGeom prst="rect">
            <a:avLst/>
          </a:prstGeom>
          <a:blipFill>
            <a:blip r:embed="rId4"/>
            <a:stretch>
              <a:fillRect l="-1124" r="-1199" b="-218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日期占位符 3">
            <a:extLst>
              <a:ext uri="{FF2B5EF4-FFF2-40B4-BE49-F238E27FC236}">
                <a16:creationId xmlns:a16="http://schemas.microsoft.com/office/drawing/2014/main" id="{E85D490C-D67B-46B8-A339-CA7D508D96A0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541A5C0-31F1-429C-ADDB-689C6B3ED61E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4755" name="Text Box 2">
            <a:extLst>
              <a:ext uri="{FF2B5EF4-FFF2-40B4-BE49-F238E27FC236}">
                <a16:creationId xmlns:a16="http://schemas.microsoft.com/office/drawing/2014/main" id="{58F50ABF-5743-4715-AF53-ECB954700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关系性质的保守性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475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8108C99-C853-46BE-AA31-5E4E5200E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图片 1">
            <a:extLst>
              <a:ext uri="{FF2B5EF4-FFF2-40B4-BE49-F238E27FC236}">
                <a16:creationId xmlns:a16="http://schemas.microsoft.com/office/drawing/2014/main" id="{C56BDB37-53A8-4921-910A-B5F4D61AA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16113"/>
            <a:ext cx="8228012" cy="281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8" name="图片 4">
            <a:extLst>
              <a:ext uri="{FF2B5EF4-FFF2-40B4-BE49-F238E27FC236}">
                <a16:creationId xmlns:a16="http://schemas.microsoft.com/office/drawing/2014/main" id="{8C9F6056-A37D-40ED-B83D-9355231FA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4941888"/>
            <a:ext cx="8228013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日期占位符 3">
            <a:extLst>
              <a:ext uri="{FF2B5EF4-FFF2-40B4-BE49-F238E27FC236}">
                <a16:creationId xmlns:a16="http://schemas.microsoft.com/office/drawing/2014/main" id="{620874F6-1E17-42E9-99FA-C341A19A6B99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D32AE50-8093-4C7C-8044-CF9016079808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5779" name="Text Box 2">
            <a:extLst>
              <a:ext uri="{FF2B5EF4-FFF2-40B4-BE49-F238E27FC236}">
                <a16:creationId xmlns:a16="http://schemas.microsoft.com/office/drawing/2014/main" id="{E5297077-80DA-4EA7-8818-735F0C8D4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关系性质的保守性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578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DF43A213-6CD5-472E-B3ED-9D2A7855A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613E37A-6885-4489-86AD-21D560A33163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2874" y="1731958"/>
            <a:ext cx="8149690" cy="4418774"/>
          </a:xfrm>
          <a:prstGeom prst="rect">
            <a:avLst/>
          </a:prstGeom>
          <a:blipFill>
            <a:blip r:embed="rId4"/>
            <a:stretch>
              <a:fillRect l="-1122" t="-966" r="-1197" b="-1655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日期占位符 3">
            <a:extLst>
              <a:ext uri="{FF2B5EF4-FFF2-40B4-BE49-F238E27FC236}">
                <a16:creationId xmlns:a16="http://schemas.microsoft.com/office/drawing/2014/main" id="{5FCA1419-0AC9-4881-A0AF-48DF5ED5807F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F06EA27-B5A8-471B-9D56-0B56DBE92739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507" name="Rectangle 186">
            <a:extLst>
              <a:ext uri="{FF2B5EF4-FFF2-40B4-BE49-F238E27FC236}">
                <a16:creationId xmlns:a16="http://schemas.microsoft.com/office/drawing/2014/main" id="{FA13D985-06C2-43B1-98CE-06EE54D37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08" name="Text Box 2">
            <a:extLst>
              <a:ext uri="{FF2B5EF4-FFF2-40B4-BE49-F238E27FC236}">
                <a16:creationId xmlns:a16="http://schemas.microsoft.com/office/drawing/2014/main" id="{5B194AA9-C3F1-4232-825A-213BAF3AF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85813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关系的自反性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150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9C49FB8-B8B5-44E2-ADF5-D7711FE83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5DFDB3F-0AB5-4C69-AF08-EA6C73AE8E27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27584" y="2136975"/>
            <a:ext cx="8049742" cy="3862596"/>
          </a:xfrm>
          <a:prstGeom prst="rect">
            <a:avLst/>
          </a:prstGeom>
          <a:blipFill>
            <a:blip r:embed="rId4"/>
            <a:stretch>
              <a:fillRect l="-1212" r="-113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日期占位符 3">
            <a:extLst>
              <a:ext uri="{FF2B5EF4-FFF2-40B4-BE49-F238E27FC236}">
                <a16:creationId xmlns:a16="http://schemas.microsoft.com/office/drawing/2014/main" id="{7BB7883A-0D66-4CA0-ACA9-268493CC92F3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1C18AF8-84F0-4605-BFCB-F3080707A494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6803" name="Text Box 2">
            <a:extLst>
              <a:ext uri="{FF2B5EF4-FFF2-40B4-BE49-F238E27FC236}">
                <a16:creationId xmlns:a16="http://schemas.microsoft.com/office/drawing/2014/main" id="{C7CD96FD-A633-4497-A312-F073F3BD61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680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9F1BDC82-FE83-4A11-9CBE-30ADF4DA1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8521DFB-B9D6-4DCF-8BE8-E064BC3C9565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5536" y="1916832"/>
            <a:ext cx="8435540" cy="3896516"/>
          </a:xfrm>
          <a:prstGeom prst="rect">
            <a:avLst/>
          </a:prstGeom>
          <a:blipFill>
            <a:blip r:embed="rId4"/>
            <a:stretch>
              <a:fillRect l="-1517" r="-1445" b="-3281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日期占位符 3">
            <a:extLst>
              <a:ext uri="{FF2B5EF4-FFF2-40B4-BE49-F238E27FC236}">
                <a16:creationId xmlns:a16="http://schemas.microsoft.com/office/drawing/2014/main" id="{E5F180E6-E765-408A-B75F-337706E8D37E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ABCFCD3-D434-498F-B638-A8DB1A806140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782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522E5B8-E97E-4505-889B-12BBA343D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43F44BE-8DE2-4054-88C5-C5F4F10F2C8E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9552" y="1849646"/>
            <a:ext cx="8320917" cy="4461093"/>
          </a:xfrm>
          <a:prstGeom prst="rect">
            <a:avLst/>
          </a:prstGeom>
          <a:blipFill>
            <a:blip r:embed="rId4"/>
            <a:stretch>
              <a:fillRect b="-1639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77829" name="Text Box 2">
            <a:extLst>
              <a:ext uri="{FF2B5EF4-FFF2-40B4-BE49-F238E27FC236}">
                <a16:creationId xmlns:a16="http://schemas.microsoft.com/office/drawing/2014/main" id="{9D62703F-B346-46BB-A1AC-EEE89AC08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日期占位符 3">
            <a:extLst>
              <a:ext uri="{FF2B5EF4-FFF2-40B4-BE49-F238E27FC236}">
                <a16:creationId xmlns:a16="http://schemas.microsoft.com/office/drawing/2014/main" id="{CE7139CF-AC13-4604-96F3-5308B00221DA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3FD66DA-F37A-4109-B457-D5170AC49A53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885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9E0E61CF-FB2F-4F80-BD55-88E5A854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F1E466F-0B11-4ABB-A804-7B24A1825610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3528" y="1800147"/>
            <a:ext cx="8696963" cy="4454233"/>
          </a:xfrm>
          <a:prstGeom prst="rect">
            <a:avLst/>
          </a:prstGeom>
          <a:blipFill>
            <a:blip r:embed="rId4"/>
            <a:stretch>
              <a:fillRect l="-1051" b="-177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78853" name="Text Box 2">
            <a:extLst>
              <a:ext uri="{FF2B5EF4-FFF2-40B4-BE49-F238E27FC236}">
                <a16:creationId xmlns:a16="http://schemas.microsoft.com/office/drawing/2014/main" id="{99FE92E6-D523-4B81-A4D8-2F058577B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日期占位符 3">
            <a:extLst>
              <a:ext uri="{FF2B5EF4-FFF2-40B4-BE49-F238E27FC236}">
                <a16:creationId xmlns:a16="http://schemas.microsoft.com/office/drawing/2014/main" id="{5C9AF572-CA54-463E-816E-F05F2A81BF1B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F5F2265-F0FA-48F7-AB2A-9818821A87CC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9875" name="Text Box 2">
            <a:extLst>
              <a:ext uri="{FF2B5EF4-FFF2-40B4-BE49-F238E27FC236}">
                <a16:creationId xmlns:a16="http://schemas.microsoft.com/office/drawing/2014/main" id="{A973225A-B65D-4AAF-A51F-782B89124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763" y="708025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987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58F8DF08-8F04-4B2A-81B4-7C8ED647C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图片 1">
            <a:extLst>
              <a:ext uri="{FF2B5EF4-FFF2-40B4-BE49-F238E27FC236}">
                <a16:creationId xmlns:a16="http://schemas.microsoft.com/office/drawing/2014/main" id="{2BC21CAC-E8E7-49E0-A4DE-D1B94D4EA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762125"/>
            <a:ext cx="8148637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7A064D5-E6A3-46BC-961B-1908671BA756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496" y="4138077"/>
            <a:ext cx="9011604" cy="1938992"/>
          </a:xfrm>
          <a:prstGeom prst="rect">
            <a:avLst/>
          </a:prstGeom>
          <a:blipFill>
            <a:blip r:embed="rId5"/>
            <a:stretch>
              <a:fillRect l="-1083" t="-3459" r="-1015" b="-5031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>
            <a:extLst>
              <a:ext uri="{FF2B5EF4-FFF2-40B4-BE49-F238E27FC236}">
                <a16:creationId xmlns:a16="http://schemas.microsoft.com/office/drawing/2014/main" id="{A6220765-177A-4A63-837A-066F17886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089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6514C28-F8C4-449F-AA0E-1AA7234F3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A28EFFF-2F04-40F5-9F19-1005FB9977D0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66491" y="2204864"/>
            <a:ext cx="7848872" cy="3353097"/>
          </a:xfrm>
          <a:prstGeom prst="rect">
            <a:avLst/>
          </a:prstGeom>
          <a:blipFill>
            <a:blip r:embed="rId4"/>
            <a:stretch>
              <a:fillRect l="-1243" r="-1166" b="-2545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日期占位符 3">
            <a:extLst>
              <a:ext uri="{FF2B5EF4-FFF2-40B4-BE49-F238E27FC236}">
                <a16:creationId xmlns:a16="http://schemas.microsoft.com/office/drawing/2014/main" id="{24A97546-CC2C-4545-889D-AFA9C94CD596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A240532-C095-4D6D-A56D-33F0D075471B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1923" name="Text Box 2">
            <a:extLst>
              <a:ext uri="{FF2B5EF4-FFF2-40B4-BE49-F238E27FC236}">
                <a16:creationId xmlns:a16="http://schemas.microsoft.com/office/drawing/2014/main" id="{8D16AA15-03B7-47D8-A73C-543FF5C6B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192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F22983F-38AE-415F-9BCD-8B72DBC68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D37A29D-ED55-43B1-A702-EEB384BCA2F4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3528" y="2182704"/>
            <a:ext cx="5334721" cy="3447354"/>
          </a:xfrm>
          <a:prstGeom prst="rect">
            <a:avLst/>
          </a:prstGeom>
          <a:blipFill>
            <a:blip r:embed="rId4"/>
            <a:stretch>
              <a:fillRect l="-1714" t="-1413" r="-1829" b="-229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81926" name="图片 2">
            <a:extLst>
              <a:ext uri="{FF2B5EF4-FFF2-40B4-BE49-F238E27FC236}">
                <a16:creationId xmlns:a16="http://schemas.microsoft.com/office/drawing/2014/main" id="{6FFCEB0B-F045-4A00-A489-FE50A4837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197100"/>
            <a:ext cx="3097213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2">
            <a:extLst>
              <a:ext uri="{FF2B5EF4-FFF2-40B4-BE49-F238E27FC236}">
                <a16:creationId xmlns:a16="http://schemas.microsoft.com/office/drawing/2014/main" id="{11AE68E5-2898-4BF0-B951-A0DFA9B59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294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C00868F-D59E-4FB8-A32A-5A1A906FF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图片 8">
            <a:extLst>
              <a:ext uri="{FF2B5EF4-FFF2-40B4-BE49-F238E27FC236}">
                <a16:creationId xmlns:a16="http://schemas.microsoft.com/office/drawing/2014/main" id="{2D6BBDCD-C6DB-4CBB-BA48-8A1FDCF6B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905000"/>
            <a:ext cx="840105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日期占位符 3">
            <a:extLst>
              <a:ext uri="{FF2B5EF4-FFF2-40B4-BE49-F238E27FC236}">
                <a16:creationId xmlns:a16="http://schemas.microsoft.com/office/drawing/2014/main" id="{D02A59CC-2E52-4F31-8470-B328584FB814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1886DEB-6AFF-4197-987A-34AE06BC4F0B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3971" name="Text Box 2">
            <a:extLst>
              <a:ext uri="{FF2B5EF4-FFF2-40B4-BE49-F238E27FC236}">
                <a16:creationId xmlns:a16="http://schemas.microsoft.com/office/drawing/2014/main" id="{3D9A46F7-EAFB-4566-8CEC-5D2C2AD40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397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9F6A5A9-6A51-4A8D-9E33-E34975D00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0540CB-5823-49B4-A45E-8AE6DAD24F89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1520" y="1916832"/>
            <a:ext cx="7344816" cy="584775"/>
          </a:xfrm>
          <a:prstGeom prst="rect">
            <a:avLst/>
          </a:prstGeom>
          <a:blipFill>
            <a:blip r:embed="rId4"/>
            <a:stretch>
              <a:fillRect l="-2075" t="-17708" b="-3333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83974" name="图片 4">
            <a:extLst>
              <a:ext uri="{FF2B5EF4-FFF2-40B4-BE49-F238E27FC236}">
                <a16:creationId xmlns:a16="http://schemas.microsoft.com/office/drawing/2014/main" id="{31C78A3A-B6A9-4BC4-A5EA-D0CDFACB9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489325"/>
            <a:ext cx="3744912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5" name="图片 2">
            <a:extLst>
              <a:ext uri="{FF2B5EF4-FFF2-40B4-BE49-F238E27FC236}">
                <a16:creationId xmlns:a16="http://schemas.microsoft.com/office/drawing/2014/main" id="{53BFC0F2-D12C-4E2B-BCED-303D3B8BE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3068638"/>
            <a:ext cx="2871788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日期占位符 3">
            <a:extLst>
              <a:ext uri="{FF2B5EF4-FFF2-40B4-BE49-F238E27FC236}">
                <a16:creationId xmlns:a16="http://schemas.microsoft.com/office/drawing/2014/main" id="{DD33941F-ABF3-4BE8-861F-714B96018BB3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59F9593-6C8A-41C3-8EC2-EFF3B6B3362A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4995" name="Text Box 2">
            <a:extLst>
              <a:ext uri="{FF2B5EF4-FFF2-40B4-BE49-F238E27FC236}">
                <a16:creationId xmlns:a16="http://schemas.microsoft.com/office/drawing/2014/main" id="{51D3DFEA-7602-4A14-87B8-F96A2BDF2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499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4BDCE4D-9511-423D-8671-3E6CC0331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3938323-9504-4042-8858-68CFF9047813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3799" y="1825374"/>
            <a:ext cx="8950201" cy="4411913"/>
          </a:xfrm>
          <a:prstGeom prst="rect">
            <a:avLst/>
          </a:prstGeom>
          <a:blipFill>
            <a:blip r:embed="rId4"/>
            <a:stretch>
              <a:fillRect l="-1090" t="-967" r="-1022" b="-179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日期占位符 3">
            <a:extLst>
              <a:ext uri="{FF2B5EF4-FFF2-40B4-BE49-F238E27FC236}">
                <a16:creationId xmlns:a16="http://schemas.microsoft.com/office/drawing/2014/main" id="{E8C0ADDE-993E-4D68-A507-B615C16BE28D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208107A-E2A7-4DEA-A6B0-8654CC83FA45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6019" name="Text Box 2">
            <a:extLst>
              <a:ext uri="{FF2B5EF4-FFF2-40B4-BE49-F238E27FC236}">
                <a16:creationId xmlns:a16="http://schemas.microsoft.com/office/drawing/2014/main" id="{EE786ED1-DCD9-4ECE-9259-6030B7314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524000"/>
            <a:ext cx="6335713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None/>
            </a:pPr>
            <a:r>
              <a:rPr lang="zh-CN" altLang="en-US" sz="5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本节内容到此结束</a:t>
            </a:r>
            <a:endParaRPr lang="en-US" altLang="zh-CN" sz="54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6020" name="WordArt 6">
            <a:extLst>
              <a:ext uri="{FF2B5EF4-FFF2-40B4-BE49-F238E27FC236}">
                <a16:creationId xmlns:a16="http://schemas.microsoft.com/office/drawing/2014/main" id="{ADC0E59C-CE95-426F-B642-224D52F7CA8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590800" y="3048000"/>
            <a:ext cx="4419600" cy="25146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r>
              <a:rPr lang="zh-CN" altLang="en-US" sz="3600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谢谢大家！</a:t>
            </a:r>
          </a:p>
        </p:txBody>
      </p:sp>
    </p:spTree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日期占位符 3">
            <a:extLst>
              <a:ext uri="{FF2B5EF4-FFF2-40B4-BE49-F238E27FC236}">
                <a16:creationId xmlns:a16="http://schemas.microsoft.com/office/drawing/2014/main" id="{CE74363D-3CB5-4190-9725-972A13B91B1F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4B0186E-1F4B-45E9-BE81-CC64D999E6F6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531" name="Rectangle 186">
            <a:extLst>
              <a:ext uri="{FF2B5EF4-FFF2-40B4-BE49-F238E27FC236}">
                <a16:creationId xmlns:a16="http://schemas.microsoft.com/office/drawing/2014/main" id="{0FB2FF7E-A346-472D-A719-ACBE0044C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532" name="Text Box 2">
            <a:extLst>
              <a:ext uri="{FF2B5EF4-FFF2-40B4-BE49-F238E27FC236}">
                <a16:creationId xmlns:a16="http://schemas.microsoft.com/office/drawing/2014/main" id="{636A7908-5B3F-4594-889B-3A0C50572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253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6437F52-7BA1-4C9B-B9B5-BEBED2ADC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7" descr="QQ截图20151120114153">
            <a:extLst>
              <a:ext uri="{FF2B5EF4-FFF2-40B4-BE49-F238E27FC236}">
                <a16:creationId xmlns:a16="http://schemas.microsoft.com/office/drawing/2014/main" id="{2A104B05-5576-4D59-B7E0-48B8F3EC8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700213"/>
            <a:ext cx="8023225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日期占位符 3">
            <a:extLst>
              <a:ext uri="{FF2B5EF4-FFF2-40B4-BE49-F238E27FC236}">
                <a16:creationId xmlns:a16="http://schemas.microsoft.com/office/drawing/2014/main" id="{BCE80FF1-E326-4030-ADD6-A58510AA7121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5E0E606-52DF-4E73-8517-8E475AD953AC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</a:endParaRPr>
          </a:p>
        </p:txBody>
      </p:sp>
      <p:grpSp>
        <p:nvGrpSpPr>
          <p:cNvPr id="87043" name="组合 1">
            <a:extLst>
              <a:ext uri="{FF2B5EF4-FFF2-40B4-BE49-F238E27FC236}">
                <a16:creationId xmlns:a16="http://schemas.microsoft.com/office/drawing/2014/main" id="{0EAF7630-8085-4EC5-92B6-40004BC09E0C}"/>
              </a:ext>
            </a:extLst>
          </p:cNvPr>
          <p:cNvGrpSpPr>
            <a:grpSpLocks/>
          </p:cNvGrpSpPr>
          <p:nvPr/>
        </p:nvGrpSpPr>
        <p:grpSpPr bwMode="auto">
          <a:xfrm>
            <a:off x="2124075" y="2276475"/>
            <a:ext cx="5021263" cy="3636963"/>
            <a:chOff x="2124075" y="2276475"/>
            <a:chExt cx="5021263" cy="3636963"/>
          </a:xfrm>
        </p:grpSpPr>
        <p:sp>
          <p:nvSpPr>
            <p:cNvPr id="1170441" name="AutoShape 9">
              <a:extLst>
                <a:ext uri="{FF2B5EF4-FFF2-40B4-BE49-F238E27FC236}">
                  <a16:creationId xmlns:a16="http://schemas.microsoft.com/office/drawing/2014/main" id="{E8CA6A2D-FFA3-4024-B040-F18E087583B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09838" y="2443163"/>
              <a:ext cx="4572000" cy="62388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7046" name="AutoShape 10">
              <a:extLst>
                <a:ext uri="{FF2B5EF4-FFF2-40B4-BE49-F238E27FC236}">
                  <a16:creationId xmlns:a16="http://schemas.microsoft.com/office/drawing/2014/main" id="{F9B4E9FE-6271-401E-B584-23778DA3597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29132" y="2276475"/>
              <a:ext cx="721417" cy="935779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87047" name="Text Box 11">
              <a:extLst>
                <a:ext uri="{FF2B5EF4-FFF2-40B4-BE49-F238E27FC236}">
                  <a16:creationId xmlns:a16="http://schemas.microsoft.com/office/drawing/2014/main" id="{3668B4EE-0D46-46ED-B42B-C7BFDE7C954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771327" y="2514911"/>
              <a:ext cx="3607084" cy="591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  关系的基本性质</a:t>
              </a:r>
            </a:p>
          </p:txBody>
        </p:sp>
        <p:sp>
          <p:nvSpPr>
            <p:cNvPr id="87048" name="Text Box 12">
              <a:extLst>
                <a:ext uri="{FF2B5EF4-FFF2-40B4-BE49-F238E27FC236}">
                  <a16:creationId xmlns:a16="http://schemas.microsoft.com/office/drawing/2014/main" id="{B09A173B-03AB-4F25-88FB-1B3F7931BEC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82517" y="2474083"/>
              <a:ext cx="382621" cy="591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3</a:t>
              </a:r>
            </a:p>
          </p:txBody>
        </p:sp>
        <p:sp>
          <p:nvSpPr>
            <p:cNvPr id="1170446" name="AutoShape 14">
              <a:extLst>
                <a:ext uri="{FF2B5EF4-FFF2-40B4-BE49-F238E27FC236}">
                  <a16:creationId xmlns:a16="http://schemas.microsoft.com/office/drawing/2014/main" id="{387C6137-BA85-4435-AB19-699F6012C6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28888" y="4760913"/>
              <a:ext cx="4611687" cy="59848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7050" name="AutoShape 15">
              <a:extLst>
                <a:ext uri="{FF2B5EF4-FFF2-40B4-BE49-F238E27FC236}">
                  <a16:creationId xmlns:a16="http://schemas.microsoft.com/office/drawing/2014/main" id="{5167EF10-CDC3-4BDB-8D77-B7039EBA9F6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24075" y="4602684"/>
              <a:ext cx="728159" cy="914548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87051" name="Text Box 16">
              <a:extLst>
                <a:ext uri="{FF2B5EF4-FFF2-40B4-BE49-F238E27FC236}">
                  <a16:creationId xmlns:a16="http://schemas.microsoft.com/office/drawing/2014/main" id="{DDED8FE1-F207-43CB-BE64-E55323ECDAB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771327" y="4836220"/>
              <a:ext cx="3640795" cy="522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  关系模型的应用</a:t>
              </a:r>
            </a:p>
          </p:txBody>
        </p:sp>
        <p:sp>
          <p:nvSpPr>
            <p:cNvPr id="87052" name="Text Box 17">
              <a:extLst>
                <a:ext uri="{FF2B5EF4-FFF2-40B4-BE49-F238E27FC236}">
                  <a16:creationId xmlns:a16="http://schemas.microsoft.com/office/drawing/2014/main" id="{F0773648-7DB3-458A-B09E-7715217AD7A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304429" y="4734967"/>
              <a:ext cx="382621" cy="591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5</a:t>
              </a:r>
            </a:p>
          </p:txBody>
        </p:sp>
        <p:sp>
          <p:nvSpPr>
            <p:cNvPr id="87053" name="AutoShape 19">
              <a:extLst>
                <a:ext uri="{FF2B5EF4-FFF2-40B4-BE49-F238E27FC236}">
                  <a16:creationId xmlns:a16="http://schemas.microsoft.com/office/drawing/2014/main" id="{29FE4021-6136-4C61-A984-26E2228F1D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33664" y="3607335"/>
              <a:ext cx="4611674" cy="6107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87054" name="AutoShape 20">
              <a:extLst>
                <a:ext uri="{FF2B5EF4-FFF2-40B4-BE49-F238E27FC236}">
                  <a16:creationId xmlns:a16="http://schemas.microsoft.com/office/drawing/2014/main" id="{F1DBF0F2-088A-4354-A45B-F5A54682CD2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29132" y="3448922"/>
              <a:ext cx="728159" cy="916182"/>
            </a:xfrm>
            <a:prstGeom prst="diamond">
              <a:avLst/>
            </a:prstGeom>
            <a:solidFill>
              <a:srgbClr val="CC9900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87055" name="Text Box 21">
              <a:extLst>
                <a:ext uri="{FF2B5EF4-FFF2-40B4-BE49-F238E27FC236}">
                  <a16:creationId xmlns:a16="http://schemas.microsoft.com/office/drawing/2014/main" id="{C7F6F7B2-AE74-4DDA-BFC2-6779BE65B05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776384" y="3682458"/>
              <a:ext cx="3640795" cy="591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  关系的性质闭包</a:t>
              </a:r>
            </a:p>
          </p:txBody>
        </p:sp>
        <p:sp>
          <p:nvSpPr>
            <p:cNvPr id="87056" name="Text Box 22">
              <a:extLst>
                <a:ext uri="{FF2B5EF4-FFF2-40B4-BE49-F238E27FC236}">
                  <a16:creationId xmlns:a16="http://schemas.microsoft.com/office/drawing/2014/main" id="{63D7FC82-7FE0-404E-B481-6D41BA95DB3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84203" y="3579572"/>
              <a:ext cx="382621" cy="591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4</a:t>
              </a:r>
            </a:p>
          </p:txBody>
        </p:sp>
        <p:sp>
          <p:nvSpPr>
            <p:cNvPr id="87057" name="Text Box 32">
              <a:extLst>
                <a:ext uri="{FF2B5EF4-FFF2-40B4-BE49-F238E27FC236}">
                  <a16:creationId xmlns:a16="http://schemas.microsoft.com/office/drawing/2014/main" id="{8B14AD20-C160-4A12-BA7E-A8496D60622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395449" y="5322248"/>
              <a:ext cx="193839" cy="591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</a:endParaRPr>
            </a:p>
          </p:txBody>
        </p:sp>
      </p:grpSp>
      <p:sp>
        <p:nvSpPr>
          <p:cNvPr id="87044" name="Text Box 2">
            <a:extLst>
              <a:ext uri="{FF2B5EF4-FFF2-40B4-BE49-F238E27FC236}">
                <a16:creationId xmlns:a16="http://schemas.microsoft.com/office/drawing/2014/main" id="{B8E9DE6F-E21D-4769-A20E-008FF07CC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719138"/>
            <a:ext cx="708660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chemeClr val="bg1"/>
              </a:buClr>
              <a:buSzPts val="5400"/>
              <a:buFont typeface="Wingdings" panose="05000000000000000000" pitchFamily="2" charset="2"/>
              <a:buChar char="&amp;"/>
            </a:pPr>
            <a:r>
              <a:rPr kumimoji="0"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本章学习内容</a:t>
            </a:r>
            <a:endParaRPr kumimoji="0" lang="zh-CN" altLang="en-US" sz="32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日期占位符 3">
            <a:extLst>
              <a:ext uri="{FF2B5EF4-FFF2-40B4-BE49-F238E27FC236}">
                <a16:creationId xmlns:a16="http://schemas.microsoft.com/office/drawing/2014/main" id="{42696B30-9751-45AA-9623-00219808D089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DA6E9C2-FA68-43B7-B752-DE4A65AA743E}" type="datetime1"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8067" name="页脚占位符 4">
            <a:extLst>
              <a:ext uri="{FF2B5EF4-FFF2-40B4-BE49-F238E27FC236}">
                <a16:creationId xmlns:a16="http://schemas.microsoft.com/office/drawing/2014/main" id="{CFD6F5B2-DB2E-4108-A000-4D6818A093DB}"/>
              </a:ext>
            </a:extLst>
          </p:cNvPr>
          <p:cNvSpPr txBox="1">
            <a:spLocks noGrp="1"/>
          </p:cNvSpPr>
          <p:nvPr/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</a:rPr>
              <a:t>计算机应用技术研究所</a:t>
            </a:r>
          </a:p>
        </p:txBody>
      </p:sp>
      <p:sp>
        <p:nvSpPr>
          <p:cNvPr id="88068" name="灯片编号占位符 5">
            <a:extLst>
              <a:ext uri="{FF2B5EF4-FFF2-40B4-BE49-F238E27FC236}">
                <a16:creationId xmlns:a16="http://schemas.microsoft.com/office/drawing/2014/main" id="{BBFB1422-5CB8-4722-9A6D-057530DFD80F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6AB44B3-D164-44F7-A123-C7400045A630}" type="slidenum">
              <a:rPr lang="en-US" altLang="zh-CN" sz="1400" b="1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71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8069" name="Rectangle 4">
            <a:extLst>
              <a:ext uri="{FF2B5EF4-FFF2-40B4-BE49-F238E27FC236}">
                <a16:creationId xmlns:a16="http://schemas.microsoft.com/office/drawing/2014/main" id="{0522CD16-E17C-491B-9FAE-F19F4138847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190625" y="2565400"/>
            <a:ext cx="7197725" cy="1439863"/>
          </a:xfrm>
          <a:solidFill>
            <a:srgbClr val="0000FF"/>
          </a:solidFill>
        </p:spPr>
        <p:txBody>
          <a:bodyPr/>
          <a:lstStyle/>
          <a:p>
            <a:pPr eaLnBrk="1" hangingPunct="1"/>
            <a:r>
              <a:rPr lang="zh-CN" altLang="en-US" sz="6600" b="1">
                <a:solidFill>
                  <a:schemeClr val="bg1"/>
                </a:solidFill>
              </a:rPr>
              <a:t>关系的性质闭包</a:t>
            </a:r>
          </a:p>
        </p:txBody>
      </p:sp>
      <p:pic>
        <p:nvPicPr>
          <p:cNvPr id="88070" name="Picture 7" descr="C:\Program Files\Microsoft Office\MEDIA\CAGCAT10\j0292982.wmf">
            <a:extLst>
              <a:ext uri="{FF2B5EF4-FFF2-40B4-BE49-F238E27FC236}">
                <a16:creationId xmlns:a16="http://schemas.microsoft.com/office/drawing/2014/main" id="{414BC1B7-AD45-4B18-A6C4-4EC85D112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4738688"/>
            <a:ext cx="13716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>
            <a:extLst>
              <a:ext uri="{FF2B5EF4-FFF2-40B4-BE49-F238E27FC236}">
                <a16:creationId xmlns:a16="http://schemas.microsoft.com/office/drawing/2014/main" id="{DD601366-901C-43E1-B598-EB0384432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765175"/>
            <a:ext cx="627221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关系的性质闭包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BD8D4E95-DF6D-4889-AD99-A23F461F608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68538" y="2492375"/>
            <a:ext cx="4679950" cy="3527425"/>
          </a:xfrm>
        </p:spPr>
        <p:txBody>
          <a:bodyPr lIns="92075" tIns="46038" rIns="92075" bIns="46038"/>
          <a:lstStyle/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关系闭包的概念</a:t>
            </a:r>
          </a:p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传递闭包的构造</a:t>
            </a:r>
          </a:p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关系闭包的性质</a:t>
            </a:r>
          </a:p>
        </p:txBody>
      </p:sp>
      <p:pic>
        <p:nvPicPr>
          <p:cNvPr id="8909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8F2502C-DDC1-4EDE-9AC4-0488F9A2A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日期占位符 3">
            <a:extLst>
              <a:ext uri="{FF2B5EF4-FFF2-40B4-BE49-F238E27FC236}">
                <a16:creationId xmlns:a16="http://schemas.microsoft.com/office/drawing/2014/main" id="{A8FC9833-35FD-47F5-969F-74A39E7A0B85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30D6FBA-4AF3-457A-A597-A5370B3E4789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0115" name="Text Box 2">
            <a:extLst>
              <a:ext uri="{FF2B5EF4-FFF2-40B4-BE49-F238E27FC236}">
                <a16:creationId xmlns:a16="http://schemas.microsoft.com/office/drawing/2014/main" id="{6EFA7894-94AF-4D2B-8C9E-8243F0075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42938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关系的扩充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011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CAF1E03-90F0-496A-B6D9-BF663AFD1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7" name="Picture 9" descr="QQ截图20151122123158">
            <a:extLst>
              <a:ext uri="{FF2B5EF4-FFF2-40B4-BE49-F238E27FC236}">
                <a16:creationId xmlns:a16="http://schemas.microsoft.com/office/drawing/2014/main" id="{BAF3E9F9-CD21-48B9-B526-B20CA888C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57375"/>
            <a:ext cx="8027987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日期占位符 3">
            <a:extLst>
              <a:ext uri="{FF2B5EF4-FFF2-40B4-BE49-F238E27FC236}">
                <a16:creationId xmlns:a16="http://schemas.microsoft.com/office/drawing/2014/main" id="{E2955C2D-291C-4A13-AEBE-8781DB19E721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C2349FB-1DA6-4031-B586-4DEEED60EFC0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1139" name="Text Box 2">
            <a:extLst>
              <a:ext uri="{FF2B5EF4-FFF2-40B4-BE49-F238E27FC236}">
                <a16:creationId xmlns:a16="http://schemas.microsoft.com/office/drawing/2014/main" id="{49EF8999-199B-46F6-8823-34B4672BC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关系的最小扩充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114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98AB01BD-B86A-48FA-9576-54C063197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1" name="Picture 8" descr="无标题15">
            <a:extLst>
              <a:ext uri="{FF2B5EF4-FFF2-40B4-BE49-F238E27FC236}">
                <a16:creationId xmlns:a16="http://schemas.microsoft.com/office/drawing/2014/main" id="{4B1A890C-F4FB-45A9-8BAA-7F4DE29E9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728788"/>
            <a:ext cx="7704137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日期占位符 3">
            <a:extLst>
              <a:ext uri="{FF2B5EF4-FFF2-40B4-BE49-F238E27FC236}">
                <a16:creationId xmlns:a16="http://schemas.microsoft.com/office/drawing/2014/main" id="{01EAE7D8-A539-44BA-8A1A-4A003C3CCB45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4F5E37B-D66B-4179-B7BE-4B9B4900965C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163" name="Text Box 2">
            <a:extLst>
              <a:ext uri="{FF2B5EF4-FFF2-40B4-BE49-F238E27FC236}">
                <a16:creationId xmlns:a16="http://schemas.microsoft.com/office/drawing/2014/main" id="{04B2B3CE-7E15-43F8-8E77-FA7ED34D5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闭包运算的定义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216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17A465A-3ECB-471D-9BAE-CF9341E9A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6316B70-378D-48DE-8B0A-B10CBE853C62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5516" y="1916832"/>
            <a:ext cx="8712968" cy="3896516"/>
          </a:xfrm>
          <a:prstGeom prst="rect">
            <a:avLst/>
          </a:prstGeom>
          <a:blipFill>
            <a:blip r:embed="rId4"/>
            <a:stretch>
              <a:fillRect l="-1399" r="-1399" b="-3281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日期占位符 3">
            <a:extLst>
              <a:ext uri="{FF2B5EF4-FFF2-40B4-BE49-F238E27FC236}">
                <a16:creationId xmlns:a16="http://schemas.microsoft.com/office/drawing/2014/main" id="{775D8274-C3BF-4351-A3EA-300A21F85390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A18B697-CFEF-4F86-96A7-1E607831EB56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3187" name="Text Box 2">
            <a:extLst>
              <a:ext uri="{FF2B5EF4-FFF2-40B4-BE49-F238E27FC236}">
                <a16:creationId xmlns:a16="http://schemas.microsoft.com/office/drawing/2014/main" id="{99FC5F9A-4C94-4022-B29C-1FB2C3753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963" y="673100"/>
            <a:ext cx="6696075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集合判定法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318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BAD76962-C302-4622-8B6B-71A72F6A6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8ED0DE3-EC4B-4935-B06D-D9ED407F5530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6450" y="1844824"/>
            <a:ext cx="8486029" cy="4133247"/>
          </a:xfrm>
          <a:prstGeom prst="rect">
            <a:avLst/>
          </a:prstGeom>
          <a:blipFill>
            <a:blip r:embed="rId4"/>
            <a:stretch>
              <a:fillRect l="-1149" b="-2065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日期占位符 3">
            <a:extLst>
              <a:ext uri="{FF2B5EF4-FFF2-40B4-BE49-F238E27FC236}">
                <a16:creationId xmlns:a16="http://schemas.microsoft.com/office/drawing/2014/main" id="{5A1D5A04-AAF0-4520-8F4A-655B88D1330E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B9648B5-CF10-452C-A411-19A7A1D022EC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4211" name="Text Box 2">
            <a:extLst>
              <a:ext uri="{FF2B5EF4-FFF2-40B4-BE49-F238E27FC236}">
                <a16:creationId xmlns:a16="http://schemas.microsoft.com/office/drawing/2014/main" id="{0E75C44F-67CB-4129-961A-120A652FD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421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EC35E01B-6E36-408D-9D21-84473C235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FD092A3-62B4-4794-A946-4A58DC0436E7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95104" y="1916832"/>
            <a:ext cx="7920259" cy="3970318"/>
          </a:xfrm>
          <a:prstGeom prst="rect">
            <a:avLst/>
          </a:prstGeom>
          <a:blipFill>
            <a:blip r:embed="rId4"/>
            <a:stretch>
              <a:fillRect l="-1155" r="-231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日期占位符 3">
            <a:extLst>
              <a:ext uri="{FF2B5EF4-FFF2-40B4-BE49-F238E27FC236}">
                <a16:creationId xmlns:a16="http://schemas.microsoft.com/office/drawing/2014/main" id="{A154EFEE-DB21-410E-AFB8-8DDBAA8FC1DB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2391B02-4CF1-4A13-8832-FC4759E26840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5235" name="Text Box 2">
            <a:extLst>
              <a:ext uri="{FF2B5EF4-FFF2-40B4-BE49-F238E27FC236}">
                <a16:creationId xmlns:a16="http://schemas.microsoft.com/office/drawing/2014/main" id="{AC6DC11D-7CB2-4FE2-ACC0-CCE0F837E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523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599F21F8-FE52-40FD-9E98-AF49B00A1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Picture 6" descr="QQ截图20151101085405">
            <a:extLst>
              <a:ext uri="{FF2B5EF4-FFF2-40B4-BE49-F238E27FC236}">
                <a16:creationId xmlns:a16="http://schemas.microsoft.com/office/drawing/2014/main" id="{0A418750-37C1-46AE-9C98-263E8F0F5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16113"/>
            <a:ext cx="7923212" cy="41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日期占位符 3">
            <a:extLst>
              <a:ext uri="{FF2B5EF4-FFF2-40B4-BE49-F238E27FC236}">
                <a16:creationId xmlns:a16="http://schemas.microsoft.com/office/drawing/2014/main" id="{DD43219E-18A5-47FE-BBFA-64B81B148D46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7C4F9A6-4ADA-42E6-B408-5AE2A1B49887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6259" name="Text Box 2">
            <a:extLst>
              <a:ext uri="{FF2B5EF4-FFF2-40B4-BE49-F238E27FC236}">
                <a16:creationId xmlns:a16="http://schemas.microsoft.com/office/drawing/2014/main" id="{5FFD82A2-7CA8-4BF9-AEA5-DFD64DE35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矩阵判定法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626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C9DF3BC-D69D-4CAA-94A7-974169539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9E5A519-6A39-46D4-90D7-7DAB28E23F43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4213" y="2204864"/>
            <a:ext cx="8187703" cy="3250185"/>
          </a:xfrm>
          <a:prstGeom prst="rect">
            <a:avLst/>
          </a:prstGeom>
          <a:blipFill>
            <a:blip r:embed="rId4"/>
            <a:stretch>
              <a:fillRect l="-1489" r="-1564" b="-450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日期占位符 3">
            <a:extLst>
              <a:ext uri="{FF2B5EF4-FFF2-40B4-BE49-F238E27FC236}">
                <a16:creationId xmlns:a16="http://schemas.microsoft.com/office/drawing/2014/main" id="{6D225D62-0806-42FC-818B-A7E71443B226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222E144-81F4-40AD-A47E-A86DEEE6AF5A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555" name="Rectangle 186">
            <a:extLst>
              <a:ext uri="{FF2B5EF4-FFF2-40B4-BE49-F238E27FC236}">
                <a16:creationId xmlns:a16="http://schemas.microsoft.com/office/drawing/2014/main" id="{1EFBEA99-4CE7-403A-B5B3-D3BA1628C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6" name="Text Box 2">
            <a:extLst>
              <a:ext uri="{FF2B5EF4-FFF2-40B4-BE49-F238E27FC236}">
                <a16:creationId xmlns:a16="http://schemas.microsoft.com/office/drawing/2014/main" id="{B6F4E677-C00F-4415-856D-580EF076F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355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1E114D1-E001-4BC6-A1FB-374803FB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7" descr="QQ截图20151120114952">
            <a:extLst>
              <a:ext uri="{FF2B5EF4-FFF2-40B4-BE49-F238E27FC236}">
                <a16:creationId xmlns:a16="http://schemas.microsoft.com/office/drawing/2014/main" id="{E43E5CD9-3FC4-45C4-984A-42287262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844675"/>
            <a:ext cx="8029575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日期占位符 3">
            <a:extLst>
              <a:ext uri="{FF2B5EF4-FFF2-40B4-BE49-F238E27FC236}">
                <a16:creationId xmlns:a16="http://schemas.microsoft.com/office/drawing/2014/main" id="{7CA099E1-0DF3-4B37-860F-88074CE2F9EF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DC346FB-5330-493F-8E94-CD84F1E73135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7283" name="Text Box 2">
            <a:extLst>
              <a:ext uri="{FF2B5EF4-FFF2-40B4-BE49-F238E27FC236}">
                <a16:creationId xmlns:a16="http://schemas.microsoft.com/office/drawing/2014/main" id="{41CE729A-3FB2-4BD7-907F-410E7DFBB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30238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728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D846217-8948-4613-B48D-B66DB2018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图片 2">
            <a:extLst>
              <a:ext uri="{FF2B5EF4-FFF2-40B4-BE49-F238E27FC236}">
                <a16:creationId xmlns:a16="http://schemas.microsoft.com/office/drawing/2014/main" id="{4CB2911B-C69E-493C-937C-38D171FE0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700213"/>
            <a:ext cx="8732838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日期占位符 3">
            <a:extLst>
              <a:ext uri="{FF2B5EF4-FFF2-40B4-BE49-F238E27FC236}">
                <a16:creationId xmlns:a16="http://schemas.microsoft.com/office/drawing/2014/main" id="{EAC4C55A-826F-401A-993A-C93D0F64E590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919B405-F061-4410-AF63-E52F3CCE80C6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8307" name="Text Box 2">
            <a:extLst>
              <a:ext uri="{FF2B5EF4-FFF2-40B4-BE49-F238E27FC236}">
                <a16:creationId xmlns:a16="http://schemas.microsoft.com/office/drawing/2014/main" id="{892AED13-C279-478E-8173-3D9F544DC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692150"/>
            <a:ext cx="6481763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关系图判定法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830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50EF32C7-272E-443C-8AF9-527D10356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FBE6FBE-DDD4-4281-B85B-1AC562F22531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1540" y="1731427"/>
            <a:ext cx="8280920" cy="4461093"/>
          </a:xfrm>
          <a:prstGeom prst="rect">
            <a:avLst/>
          </a:prstGeom>
          <a:blipFill>
            <a:blip r:embed="rId4"/>
            <a:stretch>
              <a:fillRect l="-1178" r="-1105" b="-1639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日期占位符 3">
            <a:extLst>
              <a:ext uri="{FF2B5EF4-FFF2-40B4-BE49-F238E27FC236}">
                <a16:creationId xmlns:a16="http://schemas.microsoft.com/office/drawing/2014/main" id="{CB42B791-41F4-4D17-ACEE-26CB87D3640C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1FB5FDA-3196-4873-BD80-814DFE425E7E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9331" name="Text Box 2">
            <a:extLst>
              <a:ext uri="{FF2B5EF4-FFF2-40B4-BE49-F238E27FC236}">
                <a16:creationId xmlns:a16="http://schemas.microsoft.com/office/drawing/2014/main" id="{491FB660-D1C0-4278-8012-1323D39C0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933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DAE27124-D1FC-4DF7-9E14-35418E65B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图片 1">
            <a:extLst>
              <a:ext uri="{FF2B5EF4-FFF2-40B4-BE49-F238E27FC236}">
                <a16:creationId xmlns:a16="http://schemas.microsoft.com/office/drawing/2014/main" id="{441805D7-A8C0-4B7A-B76A-A1536E84B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44675"/>
            <a:ext cx="8820150" cy="444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日期占位符 3">
            <a:extLst>
              <a:ext uri="{FF2B5EF4-FFF2-40B4-BE49-F238E27FC236}">
                <a16:creationId xmlns:a16="http://schemas.microsoft.com/office/drawing/2014/main" id="{AE5CFBA1-F014-451A-AF88-64F493DB8A6D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69980AE-72E8-483B-A997-3D47E125920F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0355" name="Text Box 2">
            <a:extLst>
              <a:ext uri="{FF2B5EF4-FFF2-40B4-BE49-F238E27FC236}">
                <a16:creationId xmlns:a16="http://schemas.microsoft.com/office/drawing/2014/main" id="{8274E240-50B5-4F45-B2FC-BCC0A9786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035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E29C79C2-3FBA-4E37-80F0-8CA2FDE73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0ABD7A0-DB22-41C5-A33B-65E6DE3E2380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1560" y="1844824"/>
            <a:ext cx="8280920" cy="4247317"/>
          </a:xfrm>
          <a:prstGeom prst="rect">
            <a:avLst/>
          </a:prstGeom>
          <a:blipFill>
            <a:blip r:embed="rId4"/>
            <a:stretch>
              <a:fillRect l="-736" r="-73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 Box 2">
            <a:extLst>
              <a:ext uri="{FF2B5EF4-FFF2-40B4-BE49-F238E27FC236}">
                <a16:creationId xmlns:a16="http://schemas.microsoft.com/office/drawing/2014/main" id="{F5CF158E-099D-4604-B381-A58D94A75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765175"/>
            <a:ext cx="627221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关系的闭包运算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61368D87-B0B6-4EC9-9075-6702F3F45B5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68538" y="2492375"/>
            <a:ext cx="4679950" cy="3527425"/>
          </a:xfrm>
        </p:spPr>
        <p:txBody>
          <a:bodyPr lIns="92075" tIns="46038" rIns="92075" bIns="46038"/>
          <a:lstStyle/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关系闭包的概念</a:t>
            </a:r>
          </a:p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传递闭包的构造</a:t>
            </a:r>
          </a:p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关系闭包的性质</a:t>
            </a:r>
          </a:p>
        </p:txBody>
      </p:sp>
      <p:pic>
        <p:nvPicPr>
          <p:cNvPr id="10138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B1867D6-916F-4797-9E70-5C5FA3A4E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日期占位符 3">
            <a:extLst>
              <a:ext uri="{FF2B5EF4-FFF2-40B4-BE49-F238E27FC236}">
                <a16:creationId xmlns:a16="http://schemas.microsoft.com/office/drawing/2014/main" id="{15697912-2A94-4388-8E03-017074F143A2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4B10CFE-5766-4109-BC2D-FC436D7DD196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03" name="Text Box 2">
            <a:extLst>
              <a:ext uri="{FF2B5EF4-FFF2-40B4-BE49-F238E27FC236}">
                <a16:creationId xmlns:a16="http://schemas.microsoft.com/office/drawing/2014/main" id="{10856304-EF70-422D-84C0-78B7B1978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85813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传递闭包的构造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240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EFC9D45B-FB0E-41BE-9FF3-7D20851A8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7211631-C3F2-453A-9AB3-62896151BFAC}"/>
              </a:ext>
            </a:extLst>
          </p:cNvPr>
          <p:cNvSpPr/>
          <p:nvPr/>
        </p:nvSpPr>
        <p:spPr>
          <a:xfrm>
            <a:off x="827088" y="2349500"/>
            <a:ext cx="7848600" cy="2930525"/>
          </a:xfrm>
          <a:prstGeom prst="rect">
            <a:avLst/>
          </a:prstGeom>
          <a:solidFill>
            <a:schemeClr val="accent1"/>
          </a:solidFill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自反闭包和对称闭包的构造比较简单，一般通过枚举的方法就可以得到解决。</a:t>
            </a:r>
            <a:endParaRPr lang="en-US" altLang="zh-CN" b="1" kern="1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然而，传递闭包的构造比自反闭包和对称闭包要困难一些，需要一些技巧</a:t>
            </a:r>
            <a:r>
              <a:rPr lang="zh-CN" altLang="en-US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日期占位符 3">
            <a:extLst>
              <a:ext uri="{FF2B5EF4-FFF2-40B4-BE49-F238E27FC236}">
                <a16:creationId xmlns:a16="http://schemas.microsoft.com/office/drawing/2014/main" id="{5134BB92-61C6-427B-AA86-A173B97F3DB0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24E4F40-4D7E-4C5D-9463-F07C24AFD3CB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342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13327E4-02D9-4BE8-85AB-9FCB0779A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AD14640-874C-4231-9D77-8199E7B5FFB0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9552" y="1916832"/>
            <a:ext cx="8280920" cy="3907095"/>
          </a:xfrm>
          <a:prstGeom prst="rect">
            <a:avLst/>
          </a:prstGeom>
          <a:blipFill>
            <a:blip r:embed="rId4"/>
            <a:stretch>
              <a:fillRect l="-1178" r="-1105" b="-280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03429" name="Text Box 2">
            <a:extLst>
              <a:ext uri="{FF2B5EF4-FFF2-40B4-BE49-F238E27FC236}">
                <a16:creationId xmlns:a16="http://schemas.microsoft.com/office/drawing/2014/main" id="{1496561F-50C7-4C5E-BEBC-5B49B8FB8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7310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传递闭包基本性质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日期占位符 3">
            <a:extLst>
              <a:ext uri="{FF2B5EF4-FFF2-40B4-BE49-F238E27FC236}">
                <a16:creationId xmlns:a16="http://schemas.microsoft.com/office/drawing/2014/main" id="{B1290012-4943-413D-BAFC-D472A26D8235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046A0DF-E199-471D-B124-6B821EA12553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445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5E00059-DD40-4BBB-9B45-176938F3E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93F570B-C2AE-422C-97B3-8B2D3EB47A97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7279" y="1779392"/>
            <a:ext cx="7920880" cy="4530920"/>
          </a:xfrm>
          <a:prstGeom prst="rect">
            <a:avLst/>
          </a:prstGeom>
          <a:blipFill>
            <a:blip r:embed="rId4"/>
            <a:stretch>
              <a:fillRect l="-1154" r="-1154" b="-228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04453" name="Text Box 2">
            <a:extLst>
              <a:ext uri="{FF2B5EF4-FFF2-40B4-BE49-F238E27FC236}">
                <a16:creationId xmlns:a16="http://schemas.microsoft.com/office/drawing/2014/main" id="{F9625E40-1790-4185-84BD-CF7F3FA2F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7310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传递闭包基本性质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日期占位符 3">
            <a:extLst>
              <a:ext uri="{FF2B5EF4-FFF2-40B4-BE49-F238E27FC236}">
                <a16:creationId xmlns:a16="http://schemas.microsoft.com/office/drawing/2014/main" id="{4D58F4EB-93E4-47AE-BF0A-3A3DCFDAE5EF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7FBC1CA-882D-45E0-92E5-E7377B94357F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5475" name="Text Box 2">
            <a:extLst>
              <a:ext uri="{FF2B5EF4-FFF2-40B4-BE49-F238E27FC236}">
                <a16:creationId xmlns:a16="http://schemas.microsoft.com/office/drawing/2014/main" id="{8A25EA3E-B54C-45D6-9842-FE3B19A7E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85813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传递闭包的构造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547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53929D77-946D-4363-85BE-0F6C05EBE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CDF3BA3-2A46-4FE5-A0F6-4FB1325019F1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9552" y="1916832"/>
            <a:ext cx="7920880" cy="3945247"/>
          </a:xfrm>
          <a:prstGeom prst="rect">
            <a:avLst/>
          </a:prstGeom>
          <a:blipFill>
            <a:blip r:embed="rId4"/>
            <a:stretch>
              <a:fillRect l="-1617" r="-1540" b="-262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05478" name="Text Box 2">
            <a:extLst>
              <a:ext uri="{FF2B5EF4-FFF2-40B4-BE49-F238E27FC236}">
                <a16:creationId xmlns:a16="http://schemas.microsoft.com/office/drawing/2014/main" id="{944C6B63-ED35-4659-A5A2-BD5BBBA77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7310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传递闭包基本性质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日期占位符 3">
            <a:extLst>
              <a:ext uri="{FF2B5EF4-FFF2-40B4-BE49-F238E27FC236}">
                <a16:creationId xmlns:a16="http://schemas.microsoft.com/office/drawing/2014/main" id="{6116D447-8810-4932-AEC4-B7F0C3D02770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38A896F-DFEE-462C-80BE-266F5567F954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6499" name="Text Box 2">
            <a:extLst>
              <a:ext uri="{FF2B5EF4-FFF2-40B4-BE49-F238E27FC236}">
                <a16:creationId xmlns:a16="http://schemas.microsoft.com/office/drawing/2014/main" id="{A39F4266-5419-4325-AC17-F0291AB1D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7310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传递闭包基本性质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650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DF1E2C80-393D-4AB6-ACDC-B512C6138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52C7031-4BDE-4728-8323-FCF4399DD6DB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55576" y="1681097"/>
            <a:ext cx="7992888" cy="4542334"/>
          </a:xfrm>
          <a:prstGeom prst="rect">
            <a:avLst/>
          </a:prstGeom>
          <a:blipFill>
            <a:blip r:embed="rId4"/>
            <a:stretch>
              <a:fillRect l="-1220" b="-201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日期占位符 3">
            <a:extLst>
              <a:ext uri="{FF2B5EF4-FFF2-40B4-BE49-F238E27FC236}">
                <a16:creationId xmlns:a16="http://schemas.microsoft.com/office/drawing/2014/main" id="{2F1700BF-808B-45FD-B655-042E04251536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95F0F63-3877-4B16-9EFE-A9415A45608B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579" name="Rectangle 186">
            <a:extLst>
              <a:ext uri="{FF2B5EF4-FFF2-40B4-BE49-F238E27FC236}">
                <a16:creationId xmlns:a16="http://schemas.microsoft.com/office/drawing/2014/main" id="{8F009EC0-1D7B-4E21-9232-97F2163F6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80" name="Text Box 2">
            <a:extLst>
              <a:ext uri="{FF2B5EF4-FFF2-40B4-BE49-F238E27FC236}">
                <a16:creationId xmlns:a16="http://schemas.microsoft.com/office/drawing/2014/main" id="{D81B345E-4C43-44BE-A009-0A35EFD42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85813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自反性的表征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458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4B9458D-9A5C-44F5-9C3E-3A45EAC39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8" descr="QQ截图20151031131729">
            <a:extLst>
              <a:ext uri="{FF2B5EF4-FFF2-40B4-BE49-F238E27FC236}">
                <a16:creationId xmlns:a16="http://schemas.microsoft.com/office/drawing/2014/main" id="{236AA500-A81A-418E-8963-E1E459844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844675"/>
            <a:ext cx="8521700" cy="435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日期占位符 3">
            <a:extLst>
              <a:ext uri="{FF2B5EF4-FFF2-40B4-BE49-F238E27FC236}">
                <a16:creationId xmlns:a16="http://schemas.microsoft.com/office/drawing/2014/main" id="{EA8E6538-8810-4453-8D39-94E97B21F390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65027FF-7225-4B6C-ACB4-7DE9F36525AC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7523" name="Text Box 2">
            <a:extLst>
              <a:ext uri="{FF2B5EF4-FFF2-40B4-BE49-F238E27FC236}">
                <a16:creationId xmlns:a16="http://schemas.microsoft.com/office/drawing/2014/main" id="{771C7A25-457D-4B92-A100-E9C9A0F0D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7310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传递闭包构造定理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752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5FB86AE7-BADE-493F-AC9C-30FFE943E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93A2E17-AA31-4D6A-BE12-F9016EDE4230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3568" y="2060848"/>
            <a:ext cx="7776864" cy="3537763"/>
          </a:xfrm>
          <a:prstGeom prst="rect">
            <a:avLst/>
          </a:prstGeom>
          <a:blipFill>
            <a:blip r:embed="rId4"/>
            <a:stretch>
              <a:fillRect l="-1176" r="-1254" b="-310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日期占位符 3">
            <a:extLst>
              <a:ext uri="{FF2B5EF4-FFF2-40B4-BE49-F238E27FC236}">
                <a16:creationId xmlns:a16="http://schemas.microsoft.com/office/drawing/2014/main" id="{A8C47150-FB73-4F19-8E74-7C0856C1DC1B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966F98F-7A0B-4B8C-A597-0A9D92D16517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854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D4043049-3A1B-4C1B-90E9-BD43319C4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8" name="Picture 8" descr="QQ截图20151122125116">
            <a:extLst>
              <a:ext uri="{FF2B5EF4-FFF2-40B4-BE49-F238E27FC236}">
                <a16:creationId xmlns:a16="http://schemas.microsoft.com/office/drawing/2014/main" id="{26ECE69C-0597-4169-8642-96199697F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2136775"/>
            <a:ext cx="7958137" cy="388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9" name="Text Box 2">
            <a:extLst>
              <a:ext uri="{FF2B5EF4-FFF2-40B4-BE49-F238E27FC236}">
                <a16:creationId xmlns:a16="http://schemas.microsoft.com/office/drawing/2014/main" id="{BB07949F-918F-4A75-94A3-C625EB34C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65175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关系的连通路径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日期占位符 3">
            <a:extLst>
              <a:ext uri="{FF2B5EF4-FFF2-40B4-BE49-F238E27FC236}">
                <a16:creationId xmlns:a16="http://schemas.microsoft.com/office/drawing/2014/main" id="{FF37000A-8BB6-4E9D-ABB3-5DB8163D1B10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AC594FE-D955-4D37-A3AE-D5C0B8E0CF0D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957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18548F7-E8B0-4605-85A6-E58579A89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EBE8A10-682B-4B9A-9FB4-10D75E2CE144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4213" y="1817223"/>
            <a:ext cx="8136904" cy="4493089"/>
          </a:xfrm>
          <a:prstGeom prst="rect">
            <a:avLst/>
          </a:prstGeom>
          <a:blipFill>
            <a:blip r:embed="rId4"/>
            <a:stretch>
              <a:fillRect r="-1199" b="-1764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09573" name="Text Box 2">
            <a:extLst>
              <a:ext uri="{FF2B5EF4-FFF2-40B4-BE49-F238E27FC236}">
                <a16:creationId xmlns:a16="http://schemas.microsoft.com/office/drawing/2014/main" id="{4FC67015-255A-41C7-A56A-9618FC25E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65175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关系的连通路径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日期占位符 3">
            <a:extLst>
              <a:ext uri="{FF2B5EF4-FFF2-40B4-BE49-F238E27FC236}">
                <a16:creationId xmlns:a16="http://schemas.microsoft.com/office/drawing/2014/main" id="{426D2122-5712-4610-98B8-1B75D72AB291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8D7D8D0-EB3A-44B7-8E32-F6013B25C2A2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0595" name="Text Box 2">
            <a:extLst>
              <a:ext uri="{FF2B5EF4-FFF2-40B4-BE49-F238E27FC236}">
                <a16:creationId xmlns:a16="http://schemas.microsoft.com/office/drawing/2014/main" id="{79C105E4-BCD7-4ACD-8BBD-8D0FA80A0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65175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关系的连通路径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059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3ADC055-F91E-4311-83F5-B2AA7A051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44AF4D2-4025-4A88-92B6-83386A75732F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55576" y="2348880"/>
            <a:ext cx="7776864" cy="3279424"/>
          </a:xfrm>
          <a:prstGeom prst="rect">
            <a:avLst/>
          </a:prstGeom>
          <a:blipFill>
            <a:blip r:embed="rId4"/>
            <a:stretch>
              <a:fillRect l="-1646" r="-1567" b="-3532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日期占位符 3">
            <a:extLst>
              <a:ext uri="{FF2B5EF4-FFF2-40B4-BE49-F238E27FC236}">
                <a16:creationId xmlns:a16="http://schemas.microsoft.com/office/drawing/2014/main" id="{A6A62468-E684-43DD-AF87-13265BA36238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7140DFC-2A52-4F08-B131-7C04325978DB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1619" name="Text Box 2">
            <a:extLst>
              <a:ext uri="{FF2B5EF4-FFF2-40B4-BE49-F238E27FC236}">
                <a16:creationId xmlns:a16="http://schemas.microsoft.com/office/drawing/2014/main" id="{79B47397-9834-490A-B5D6-E68F222A0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连通性关系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162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3B054CB-935E-4DB5-8FD0-3316191F3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图片 3">
            <a:extLst>
              <a:ext uri="{FF2B5EF4-FFF2-40B4-BE49-F238E27FC236}">
                <a16:creationId xmlns:a16="http://schemas.microsoft.com/office/drawing/2014/main" id="{D386498E-E40C-4F04-953F-0887F8A34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62150"/>
            <a:ext cx="7796212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日期占位符 3">
            <a:extLst>
              <a:ext uri="{FF2B5EF4-FFF2-40B4-BE49-F238E27FC236}">
                <a16:creationId xmlns:a16="http://schemas.microsoft.com/office/drawing/2014/main" id="{30F746A6-CB62-49E5-9CDB-5C4D23E29F1A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C6625B0-C89E-45BB-ACA2-7B83E6CFFFFD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2643" name="Text Box 2">
            <a:extLst>
              <a:ext uri="{FF2B5EF4-FFF2-40B4-BE49-F238E27FC236}">
                <a16:creationId xmlns:a16="http://schemas.microsoft.com/office/drawing/2014/main" id="{886D2EB8-C305-455A-AD8A-1C35329F0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66775"/>
            <a:ext cx="6697662" cy="7620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连通性关系基本性质</a:t>
            </a:r>
            <a:endParaRPr lang="en-US" altLang="zh-CN" sz="4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264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211A3D3-1001-4C68-B693-5F45B64AB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5" name="Picture 9" descr="无标题16">
            <a:extLst>
              <a:ext uri="{FF2B5EF4-FFF2-40B4-BE49-F238E27FC236}">
                <a16:creationId xmlns:a16="http://schemas.microsoft.com/office/drawing/2014/main" id="{424A8827-73AC-4F83-A057-BA33A83F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78013"/>
            <a:ext cx="7850187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日期占位符 3">
            <a:extLst>
              <a:ext uri="{FF2B5EF4-FFF2-40B4-BE49-F238E27FC236}">
                <a16:creationId xmlns:a16="http://schemas.microsoft.com/office/drawing/2014/main" id="{F7574DD8-E40D-407E-8394-BF7351ADEBF2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D4C349D-B262-4062-9395-ED67E8291630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3667" name="Text Box 2">
            <a:extLst>
              <a:ext uri="{FF2B5EF4-FFF2-40B4-BE49-F238E27FC236}">
                <a16:creationId xmlns:a16="http://schemas.microsoft.com/office/drawing/2014/main" id="{2AADF2AF-3FEB-4263-AFD5-18C0B934A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95338"/>
            <a:ext cx="6697662" cy="7620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连通性关系基本性质</a:t>
            </a:r>
            <a:endParaRPr lang="en-US" altLang="zh-CN" sz="4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366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3E20429-7ED6-4BB1-B51D-22A81D712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9" name="Picture 7" descr="QQ截图20151101103144">
            <a:extLst>
              <a:ext uri="{FF2B5EF4-FFF2-40B4-BE49-F238E27FC236}">
                <a16:creationId xmlns:a16="http://schemas.microsoft.com/office/drawing/2014/main" id="{E1C122D8-7AC5-4753-AC43-41557CDE6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916113"/>
            <a:ext cx="7704137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日期占位符 3">
            <a:extLst>
              <a:ext uri="{FF2B5EF4-FFF2-40B4-BE49-F238E27FC236}">
                <a16:creationId xmlns:a16="http://schemas.microsoft.com/office/drawing/2014/main" id="{388EBCC3-5464-45C9-9144-0C36ED655B78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5127F3D-ACF3-470F-8207-3B73B81C86A0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4691" name="Text Box 2">
            <a:extLst>
              <a:ext uri="{FF2B5EF4-FFF2-40B4-BE49-F238E27FC236}">
                <a16:creationId xmlns:a16="http://schemas.microsoft.com/office/drawing/2014/main" id="{C9AC484B-3FA5-4C1E-8708-435DBC4A6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95338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连通路径的长度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469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EF590F3B-EF3F-49F8-BDB4-DEFFB9A6D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3" name="Picture 8" descr="QQ截图20151101104458">
            <a:extLst>
              <a:ext uri="{FF2B5EF4-FFF2-40B4-BE49-F238E27FC236}">
                <a16:creationId xmlns:a16="http://schemas.microsoft.com/office/drawing/2014/main" id="{E2A7A959-3643-4BCC-879A-CE886C6BA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324100"/>
            <a:ext cx="7956550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日期占位符 3">
            <a:extLst>
              <a:ext uri="{FF2B5EF4-FFF2-40B4-BE49-F238E27FC236}">
                <a16:creationId xmlns:a16="http://schemas.microsoft.com/office/drawing/2014/main" id="{E2190D94-B8BB-459A-B46D-7BD361DA2190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40AE6DC-DCE4-4AAD-B0EC-A4B37FB78A61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571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359522A-A685-44F7-8A3A-198D8EE4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6" name="Picture 6" descr="QQ截图20151101104952">
            <a:extLst>
              <a:ext uri="{FF2B5EF4-FFF2-40B4-BE49-F238E27FC236}">
                <a16:creationId xmlns:a16="http://schemas.microsoft.com/office/drawing/2014/main" id="{2909E483-D50D-41E1-9762-18E27CB5A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47850"/>
            <a:ext cx="7993062" cy="424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7" name="Text Box 2">
            <a:extLst>
              <a:ext uri="{FF2B5EF4-FFF2-40B4-BE49-F238E27FC236}">
                <a16:creationId xmlns:a16="http://schemas.microsoft.com/office/drawing/2014/main" id="{8A9CB134-FAE7-46E4-B1C8-8CF83693C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95338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连通路径的长度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日期占位符 3">
            <a:extLst>
              <a:ext uri="{FF2B5EF4-FFF2-40B4-BE49-F238E27FC236}">
                <a16:creationId xmlns:a16="http://schemas.microsoft.com/office/drawing/2014/main" id="{0246FDA4-225B-408E-99C3-1B2B2AE31A38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3EAC468-CD8D-4F3D-BF2C-BD7E03F5269A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673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D104003-B760-4B46-AAA6-CF2C4F66C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0" y="549275"/>
            <a:ext cx="102870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0" name="Picture 6" descr="QQ截图20151101105801">
            <a:extLst>
              <a:ext uri="{FF2B5EF4-FFF2-40B4-BE49-F238E27FC236}">
                <a16:creationId xmlns:a16="http://schemas.microsoft.com/office/drawing/2014/main" id="{A6AE0BC3-6684-4502-8F90-8E48981B2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874838"/>
            <a:ext cx="8016875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1" name="Text Box 2">
            <a:extLst>
              <a:ext uri="{FF2B5EF4-FFF2-40B4-BE49-F238E27FC236}">
                <a16:creationId xmlns:a16="http://schemas.microsoft.com/office/drawing/2014/main" id="{95BB3FE3-A067-4174-A339-F1DC68D09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95338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连通路径的长度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张勇-硕士答辩">
  <a:themeElements>
    <a:clrScheme name="张勇-硕士答辩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3399FF"/>
      </a:folHlink>
    </a:clrScheme>
    <a:fontScheme name="张勇-硕士答辩">
      <a:majorFont>
        <a:latin typeface="Times New Roman"/>
        <a:ea typeface="宋体"/>
        <a:cs typeface=""/>
      </a:majorFont>
      <a:minorFont>
        <a:latin typeface="楷体_GB2312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张勇-硕士答辩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张勇-硕士答辩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张勇-硕士答辩">
  <a:themeElements>
    <a:clrScheme name="1_张勇-硕士答辩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3399FF"/>
      </a:folHlink>
    </a:clrScheme>
    <a:fontScheme name="1_张勇-硕士答辩">
      <a:majorFont>
        <a:latin typeface="Times New Roman"/>
        <a:ea typeface="宋体"/>
        <a:cs typeface=""/>
      </a:majorFont>
      <a:minorFont>
        <a:latin typeface="楷体_GB2312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张勇-硕士答辩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张勇-硕士答辩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张勇-硕士答辩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张勇-硕士答辩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张勇-硕士答辩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张勇-硕士答辩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张勇-硕士答辩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张勇-硕士答辩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第6章_二元关系</Template>
  <TotalTime>7962</TotalTime>
  <Words>1437</Words>
  <Application>Microsoft Office PowerPoint</Application>
  <PresentationFormat>全屏显示(4:3)</PresentationFormat>
  <Paragraphs>377</Paragraphs>
  <Slides>129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129</vt:i4>
      </vt:variant>
    </vt:vector>
  </HeadingPairs>
  <TitlesOfParts>
    <vt:vector size="141" baseType="lpstr">
      <vt:lpstr>黑体</vt:lpstr>
      <vt:lpstr>华文行楷</vt:lpstr>
      <vt:lpstr>楷体_GB2312</vt:lpstr>
      <vt:lpstr>隶书</vt:lpstr>
      <vt:lpstr>宋体</vt:lpstr>
      <vt:lpstr>Arial</vt:lpstr>
      <vt:lpstr>Calibri</vt:lpstr>
      <vt:lpstr>Times New Roman</vt:lpstr>
      <vt:lpstr>Wingdings</vt:lpstr>
      <vt:lpstr>Wingdings 2</vt:lpstr>
      <vt:lpstr>张勇-硕士答辩</vt:lpstr>
      <vt:lpstr>1_张勇-硕士答辩</vt:lpstr>
      <vt:lpstr>PowerPoint 演示文稿</vt:lpstr>
      <vt:lpstr>第5章 关系模型与理论(下)</vt:lpstr>
      <vt:lpstr>PowerPoint 演示文稿</vt:lpstr>
      <vt:lpstr>关系的基本性质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关系的性质闭包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UESTC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汪荣贵</dc:creator>
  <cp:lastModifiedBy>Windows 用户</cp:lastModifiedBy>
  <cp:revision>303</cp:revision>
  <dcterms:created xsi:type="dcterms:W3CDTF">2008-02-21T03:51:14Z</dcterms:created>
  <dcterms:modified xsi:type="dcterms:W3CDTF">2020-09-07T02:15:49Z</dcterms:modified>
</cp:coreProperties>
</file>